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4" r:id="rId1"/>
  </p:sldMasterIdLst>
  <p:notesMasterIdLst>
    <p:notesMasterId r:id="rId29"/>
  </p:notesMasterIdLst>
  <p:sldIdLst>
    <p:sldId id="292" r:id="rId2"/>
    <p:sldId id="257" r:id="rId3"/>
    <p:sldId id="258" r:id="rId4"/>
    <p:sldId id="293" r:id="rId5"/>
    <p:sldId id="296" r:id="rId6"/>
    <p:sldId id="297" r:id="rId7"/>
    <p:sldId id="299" r:id="rId8"/>
    <p:sldId id="305" r:id="rId9"/>
    <p:sldId id="302" r:id="rId10"/>
    <p:sldId id="307" r:id="rId11"/>
    <p:sldId id="282" r:id="rId12"/>
    <p:sldId id="279" r:id="rId13"/>
    <p:sldId id="280" r:id="rId14"/>
    <p:sldId id="310" r:id="rId15"/>
    <p:sldId id="312" r:id="rId16"/>
    <p:sldId id="268" r:id="rId17"/>
    <p:sldId id="311" r:id="rId18"/>
    <p:sldId id="306" r:id="rId19"/>
    <p:sldId id="269" r:id="rId20"/>
    <p:sldId id="301" r:id="rId21"/>
    <p:sldId id="303" r:id="rId22"/>
    <p:sldId id="313" r:id="rId23"/>
    <p:sldId id="317" r:id="rId24"/>
    <p:sldId id="318" r:id="rId25"/>
    <p:sldId id="316" r:id="rId26"/>
    <p:sldId id="319" r:id="rId27"/>
    <p:sldId id="320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1994D-2F65-4C3F-AAC0-A4FA34DF8D53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6410C-B9E1-4967-A9D7-DE3DBB5A6B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AAB6-79AE-4242-BBF9-36DB3860AD1E}" type="slidenum">
              <a:rPr lang="zh-TW" altLang="en-US" smtClean="0"/>
              <a:pPr/>
              <a:t>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30133-4590-4B42-8E85-F7DEDF96D700}" type="slidenum">
              <a:rPr lang="en-US" altLang="zh-TW">
                <a:ea typeface="新細明體" charset="-120"/>
              </a:rPr>
              <a:pPr/>
              <a:t>1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B6D8A-6360-4EC1-855E-EAEF0240D6D5}" type="slidenum">
              <a:rPr lang="en-US" altLang="zh-TW">
                <a:ea typeface="新細明體" charset="-120"/>
              </a:rPr>
              <a:pPr/>
              <a:t>2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410C-B9E1-4967-A9D7-DE3DBB5A6B0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B6D8A-6360-4EC1-855E-EAEF0240D6D5}" type="slidenum">
              <a:rPr lang="en-US" altLang="zh-TW">
                <a:ea typeface="新細明體" charset="-120"/>
              </a:rPr>
              <a:pPr/>
              <a:t>10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B6D8A-6360-4EC1-855E-EAEF0240D6D5}" type="slidenum">
              <a:rPr lang="en-US" altLang="zh-TW">
                <a:ea typeface="新細明體" charset="-120"/>
              </a:rPr>
              <a:pPr/>
              <a:t>11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B6D8A-6360-4EC1-855E-EAEF0240D6D5}" type="slidenum">
              <a:rPr lang="en-US" altLang="zh-TW">
                <a:ea typeface="新細明體" charset="-120"/>
              </a:rPr>
              <a:pPr/>
              <a:t>12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B6D8A-6360-4EC1-855E-EAEF0240D6D5}" type="slidenum">
              <a:rPr lang="en-US" altLang="zh-TW">
                <a:ea typeface="新細明體" charset="-120"/>
              </a:rPr>
              <a:pPr/>
              <a:t>15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B6D8A-6360-4EC1-855E-EAEF0240D6D5}" type="slidenum">
              <a:rPr lang="en-US" altLang="zh-TW">
                <a:ea typeface="新細明體" charset="-120"/>
              </a:rPr>
              <a:pPr/>
              <a:t>18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62597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1C92-A442-408F-9947-1067F3D3A260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CFAA4-54B7-429E-8FC2-81D8E6599EAC}" type="datetimeFigureOut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386B8-32EB-4006-B22B-2D221EC26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VI_6233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VI_6233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NTNUphy\Desktop\taiwanppt-2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 bwMode="auto">
          <a:xfrm>
            <a:off x="-875418" y="-931627"/>
            <a:ext cx="12635964" cy="8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755576" y="18448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9600" b="1" dirty="0" smtClean="0"/>
              <a:t>Report  17</a:t>
            </a:r>
            <a:r>
              <a:rPr lang="en-US" altLang="zh-TW" sz="9600" dirty="0" smtClean="0"/>
              <a:t/>
            </a:r>
            <a:br>
              <a:rPr lang="en-US" altLang="zh-TW" sz="9600" dirty="0" smtClean="0"/>
            </a:br>
            <a:r>
              <a:rPr lang="en-US" altLang="zh-TW" sz="6600" b="1" dirty="0" smtClean="0"/>
              <a:t>Kelvin's dropper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11560" y="3864530"/>
            <a:ext cx="79391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2400" b="1" dirty="0" smtClean="0">
                <a:ln>
                  <a:solidFill>
                    <a:schemeClr val="tx1"/>
                  </a:solidFill>
                </a:ln>
                <a:latin typeface="標楷體" pitchFamily="65" charset="-120"/>
                <a:ea typeface="標楷體" pitchFamily="65" charset="-120"/>
              </a:rPr>
              <a:t>Franklin </a:t>
            </a:r>
            <a:r>
              <a:rPr lang="en-US" altLang="zh-TW" sz="2400" b="1" dirty="0" err="1" smtClean="0">
                <a:ln>
                  <a:solidFill>
                    <a:schemeClr val="tx1"/>
                  </a:solidFill>
                </a:ln>
                <a:latin typeface="標楷體" pitchFamily="65" charset="-120"/>
                <a:ea typeface="標楷體" pitchFamily="65" charset="-120"/>
              </a:rPr>
              <a:t>Liou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7" name="Picture 2" descr="C:\Users\NTNUphy\Desktop\taiwanppt-1.png"/>
          <p:cNvPicPr>
            <a:picLocks noChangeAspect="1" noChangeArrowheads="1"/>
          </p:cNvPicPr>
          <p:nvPr/>
        </p:nvPicPr>
        <p:blipFill>
          <a:blip r:embed="rId4" cstate="print"/>
          <a:srcRect l="50358" t="44194"/>
          <a:stretch>
            <a:fillRect/>
          </a:stretch>
        </p:blipFill>
        <p:spPr bwMode="auto">
          <a:xfrm>
            <a:off x="6084168" y="5157192"/>
            <a:ext cx="5040560" cy="1909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The Charging Curve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9</a:t>
            </a:fld>
            <a:endParaRPr lang="zh-TW" alt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39552" y="188641"/>
          <a:ext cx="7736172" cy="4752528"/>
        </p:xfrm>
        <a:graphic>
          <a:graphicData uri="http://schemas.openxmlformats.org/presentationml/2006/ole">
            <p:oleObj spid="_x0000_s38914" name="Graph" r:id="rId3" imgW="4276800" imgH="3025440" progId="Origin50.Graph">
              <p:embed/>
            </p:oleObj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4716016" y="1126485"/>
            <a:ext cx="2808312" cy="1870467"/>
            <a:chOff x="4788024" y="2348880"/>
            <a:chExt cx="2808312" cy="1870467"/>
          </a:xfrm>
        </p:grpSpPr>
        <p:sp>
          <p:nvSpPr>
            <p:cNvPr id="8" name="文字方塊 7"/>
            <p:cNvSpPr txBox="1"/>
            <p:nvPr/>
          </p:nvSpPr>
          <p:spPr>
            <a:xfrm>
              <a:off x="4788024" y="3573016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 smtClean="0"/>
                <a:t>Fluctuations</a:t>
              </a:r>
              <a:endParaRPr lang="zh-TW" altLang="en-US" sz="3600" dirty="0"/>
            </a:p>
          </p:txBody>
        </p:sp>
        <p:cxnSp>
          <p:nvCxnSpPr>
            <p:cNvPr id="10" name="直線單箭頭接點 9"/>
            <p:cNvCxnSpPr/>
            <p:nvPr/>
          </p:nvCxnSpPr>
          <p:spPr>
            <a:xfrm rot="5400000" flipH="1" flipV="1">
              <a:off x="5328084" y="2960948"/>
              <a:ext cx="1296144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251520" y="4653136"/>
            <a:ext cx="85689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3200" dirty="0" smtClean="0"/>
              <a:t>The initialization of the voltage climb is approximately an exponential growth</a:t>
            </a:r>
          </a:p>
          <a:p>
            <a:pPr>
              <a:buFont typeface="Arial" pitchFamily="34" charset="0"/>
              <a:buChar char="•"/>
            </a:pPr>
            <a:endParaRPr lang="en-US" altLang="zh-TW" sz="1400" dirty="0" smtClean="0"/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/>
              <a:t>The curve fluctuates at the maximum voltage</a:t>
            </a:r>
            <a:endParaRPr lang="zh-TW" altLang="en-US" sz="3200" dirty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692900" y="5084763"/>
          <a:ext cx="1925638" cy="782637"/>
        </p:xfrm>
        <a:graphic>
          <a:graphicData uri="http://schemas.openxmlformats.org/presentationml/2006/ole">
            <p:oleObj spid="_x0000_s38915" name="Equation" r:id="rId4" imgW="5839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The Charging Curve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9D32-0A13-43BA-B3DF-96281B8A1794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AF7A-37A2-4B08-A88E-AB2C5F44D030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5940152" y="1700808"/>
            <a:ext cx="2786082" cy="4357718"/>
            <a:chOff x="6960" y="2295"/>
            <a:chExt cx="3525" cy="6025"/>
          </a:xfrm>
        </p:grpSpPr>
        <p:sp>
          <p:nvSpPr>
            <p:cNvPr id="25" name="AutoShape 30"/>
            <p:cNvSpPr>
              <a:spLocks noChangeArrowheads="1"/>
            </p:cNvSpPr>
            <p:nvPr/>
          </p:nvSpPr>
          <p:spPr bwMode="auto">
            <a:xfrm>
              <a:off x="7350" y="4899"/>
              <a:ext cx="945" cy="861"/>
            </a:xfrm>
            <a:prstGeom prst="can">
              <a:avLst>
                <a:gd name="adj" fmla="val 462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AutoShape 31"/>
            <p:cNvSpPr>
              <a:spLocks noChangeArrowheads="1"/>
            </p:cNvSpPr>
            <p:nvPr/>
          </p:nvSpPr>
          <p:spPr bwMode="auto">
            <a:xfrm>
              <a:off x="7695" y="3866"/>
              <a:ext cx="255" cy="94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8CCE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6960" y="2955"/>
              <a:ext cx="3525" cy="911"/>
            </a:xfrm>
            <a:prstGeom prst="rect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AutoShape 33"/>
            <p:cNvSpPr>
              <a:spLocks noChangeArrowheads="1"/>
            </p:cNvSpPr>
            <p:nvPr/>
          </p:nvSpPr>
          <p:spPr bwMode="auto">
            <a:xfrm>
              <a:off x="9525" y="3866"/>
              <a:ext cx="255" cy="94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8CCE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AutoShape 34"/>
            <p:cNvSpPr>
              <a:spLocks noChangeArrowheads="1"/>
            </p:cNvSpPr>
            <p:nvPr/>
          </p:nvSpPr>
          <p:spPr bwMode="auto">
            <a:xfrm>
              <a:off x="9180" y="4914"/>
              <a:ext cx="945" cy="861"/>
            </a:xfrm>
            <a:prstGeom prst="can">
              <a:avLst>
                <a:gd name="adj" fmla="val 462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cxnSp>
          <p:nvCxnSpPr>
            <p:cNvPr id="30" name="AutoShape 35"/>
            <p:cNvCxnSpPr>
              <a:cxnSpLocks noChangeShapeType="1"/>
            </p:cNvCxnSpPr>
            <p:nvPr/>
          </p:nvCxnSpPr>
          <p:spPr bwMode="auto">
            <a:xfrm>
              <a:off x="6960" y="2295"/>
              <a:ext cx="0" cy="15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36"/>
            <p:cNvCxnSpPr>
              <a:cxnSpLocks noChangeShapeType="1"/>
            </p:cNvCxnSpPr>
            <p:nvPr/>
          </p:nvCxnSpPr>
          <p:spPr bwMode="auto">
            <a:xfrm>
              <a:off x="10485" y="2295"/>
              <a:ext cx="0" cy="15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2" name="AutoShape 37"/>
            <p:cNvSpPr>
              <a:spLocks noChangeArrowheads="1"/>
            </p:cNvSpPr>
            <p:nvPr/>
          </p:nvSpPr>
          <p:spPr bwMode="auto">
            <a:xfrm rot="-5400000">
              <a:off x="7766" y="5706"/>
              <a:ext cx="2002" cy="943"/>
            </a:xfrm>
            <a:prstGeom prst="parallelogram">
              <a:avLst>
                <a:gd name="adj" fmla="val 1787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 rot="5400000" flipV="1">
              <a:off x="7708" y="5706"/>
              <a:ext cx="2002" cy="943"/>
            </a:xfrm>
            <a:prstGeom prst="parallelogram">
              <a:avLst>
                <a:gd name="adj" fmla="val 1787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AutoShape 39"/>
            <p:cNvSpPr>
              <a:spLocks noChangeArrowheads="1"/>
            </p:cNvSpPr>
            <p:nvPr/>
          </p:nvSpPr>
          <p:spPr bwMode="auto">
            <a:xfrm>
              <a:off x="9058" y="6276"/>
              <a:ext cx="1427" cy="2044"/>
            </a:xfrm>
            <a:prstGeom prst="can">
              <a:avLst>
                <a:gd name="adj" fmla="val 358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AutoShape 40"/>
            <p:cNvSpPr>
              <a:spLocks noChangeArrowheads="1"/>
            </p:cNvSpPr>
            <p:nvPr/>
          </p:nvSpPr>
          <p:spPr bwMode="auto">
            <a:xfrm>
              <a:off x="7005" y="6261"/>
              <a:ext cx="1427" cy="2044"/>
            </a:xfrm>
            <a:prstGeom prst="can">
              <a:avLst>
                <a:gd name="adj" fmla="val 358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740" y="4196"/>
              <a:ext cx="170" cy="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AutoShape 42"/>
            <p:cNvSpPr>
              <a:spLocks noChangeArrowheads="1"/>
            </p:cNvSpPr>
            <p:nvPr/>
          </p:nvSpPr>
          <p:spPr bwMode="auto">
            <a:xfrm>
              <a:off x="9565" y="4136"/>
              <a:ext cx="170" cy="170"/>
            </a:xfrm>
            <a:prstGeom prst="plus">
              <a:avLst>
                <a:gd name="adj" fmla="val 3846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>
              <a:off x="7720" y="5421"/>
              <a:ext cx="170" cy="170"/>
            </a:xfrm>
            <a:prstGeom prst="plus">
              <a:avLst>
                <a:gd name="adj" fmla="val 3846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9585" y="5516"/>
              <a:ext cx="170" cy="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Oval 45"/>
            <p:cNvSpPr>
              <a:spLocks noChangeArrowheads="1"/>
            </p:cNvSpPr>
            <p:nvPr/>
          </p:nvSpPr>
          <p:spPr bwMode="auto">
            <a:xfrm>
              <a:off x="9570" y="5011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9580" y="5850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9595" y="6580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7725" y="5850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7735" y="5011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7725" y="6518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AutoShape 51"/>
            <p:cNvSpPr>
              <a:spLocks noChangeArrowheads="1"/>
            </p:cNvSpPr>
            <p:nvPr/>
          </p:nvSpPr>
          <p:spPr bwMode="auto">
            <a:xfrm>
              <a:off x="9635" y="7404"/>
              <a:ext cx="170" cy="170"/>
            </a:xfrm>
            <a:prstGeom prst="plus">
              <a:avLst>
                <a:gd name="adj" fmla="val 3846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>
              <a:off x="8890" y="6461"/>
              <a:ext cx="170" cy="170"/>
            </a:xfrm>
            <a:prstGeom prst="plus">
              <a:avLst>
                <a:gd name="adj" fmla="val 3846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AutoShape 53"/>
            <p:cNvSpPr>
              <a:spLocks noChangeArrowheads="1"/>
            </p:cNvSpPr>
            <p:nvPr/>
          </p:nvSpPr>
          <p:spPr bwMode="auto">
            <a:xfrm>
              <a:off x="8410" y="5591"/>
              <a:ext cx="170" cy="170"/>
            </a:xfrm>
            <a:prstGeom prst="plus">
              <a:avLst>
                <a:gd name="adj" fmla="val 3846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Rectangle 54"/>
            <p:cNvSpPr>
              <a:spLocks noChangeArrowheads="1"/>
            </p:cNvSpPr>
            <p:nvPr/>
          </p:nvSpPr>
          <p:spPr bwMode="auto">
            <a:xfrm>
              <a:off x="8880" y="5696"/>
              <a:ext cx="170" cy="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Rectangle 55"/>
            <p:cNvSpPr>
              <a:spLocks noChangeArrowheads="1"/>
            </p:cNvSpPr>
            <p:nvPr/>
          </p:nvSpPr>
          <p:spPr bwMode="auto">
            <a:xfrm>
              <a:off x="8432" y="6535"/>
              <a:ext cx="170" cy="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Rectangle 56"/>
            <p:cNvSpPr>
              <a:spLocks noChangeArrowheads="1"/>
            </p:cNvSpPr>
            <p:nvPr/>
          </p:nvSpPr>
          <p:spPr bwMode="auto">
            <a:xfrm>
              <a:off x="7630" y="7479"/>
              <a:ext cx="170" cy="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52" name="圖片 51" descr="kelvin's dropper circuit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51520" y="1772816"/>
            <a:ext cx="5381396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9D32-0A13-43BA-B3DF-96281B8A1794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AF7A-37A2-4B08-A88E-AB2C5F44D030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332294" y="-62953"/>
            <a:ext cx="8673809" cy="6732313"/>
            <a:chOff x="611560" y="1174369"/>
            <a:chExt cx="7732465" cy="5535262"/>
          </a:xfrm>
        </p:grpSpPr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1174369"/>
              <a:ext cx="7732465" cy="553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字方塊 13"/>
            <p:cNvSpPr txBox="1"/>
            <p:nvPr/>
          </p:nvSpPr>
          <p:spPr>
            <a:xfrm>
              <a:off x="3941790" y="1529596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R2</a:t>
              </a:r>
              <a:endParaRPr lang="zh-TW" altLang="en-US" sz="2800" dirty="0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8490488" y="3029584"/>
            <a:ext cx="1050064" cy="93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4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51520" y="3292325"/>
            <a:ext cx="1050064" cy="93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4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786230" y="2591682"/>
            <a:ext cx="1050064" cy="93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sz="4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794229" y="2504102"/>
            <a:ext cx="1050064" cy="93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sz="4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936423" y="3932933"/>
            <a:ext cx="1050064" cy="93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TW" altLang="en-US" sz="4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563262" y="3905388"/>
            <a:ext cx="1050064" cy="93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TW" altLang="en-US" sz="4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275855" y="108447"/>
            <a:ext cx="1050064" cy="93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TW" altLang="en-US" sz="4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627756" y="2204864"/>
            <a:ext cx="3392516" cy="78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6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altLang="zh-TW" sz="36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en-US" altLang="zh-TW" sz="36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en-US" altLang="zh-TW" sz="36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TW" altLang="en-US" sz="3600" baseline="-25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395536" y="476672"/>
            <a:ext cx="3024336" cy="1944216"/>
            <a:chOff x="395536" y="1124744"/>
            <a:chExt cx="3024336" cy="1944216"/>
          </a:xfrm>
        </p:grpSpPr>
        <p:graphicFrame>
          <p:nvGraphicFramePr>
            <p:cNvPr id="48133" name="Object 5"/>
            <p:cNvGraphicFramePr>
              <a:graphicFrameLocks noChangeAspect="1"/>
            </p:cNvGraphicFramePr>
            <p:nvPr/>
          </p:nvGraphicFramePr>
          <p:xfrm>
            <a:off x="395536" y="1124744"/>
            <a:ext cx="2030412" cy="1128713"/>
          </p:xfrm>
          <a:graphic>
            <a:graphicData uri="http://schemas.openxmlformats.org/presentationml/2006/ole">
              <p:oleObj spid="_x0000_s48133" name="Equation" r:id="rId5" imgW="761760" imgH="431640" progId="Equation.DSMT4">
                <p:embed/>
              </p:oleObj>
            </a:graphicData>
          </a:graphic>
        </p:graphicFrame>
        <p:sp>
          <p:nvSpPr>
            <p:cNvPr id="28" name="左大括弧 27"/>
            <p:cNvSpPr/>
            <p:nvPr/>
          </p:nvSpPr>
          <p:spPr>
            <a:xfrm rot="5400000">
              <a:off x="2699792" y="2348880"/>
              <a:ext cx="432048" cy="1008112"/>
            </a:xfrm>
            <a:prstGeom prst="leftBrace">
              <a:avLst>
                <a:gd name="adj1" fmla="val 8333"/>
                <a:gd name="adj2" fmla="val 76186"/>
              </a:avLst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單箭頭接點 29"/>
            <p:cNvCxnSpPr/>
            <p:nvPr/>
          </p:nvCxnSpPr>
          <p:spPr>
            <a:xfrm rot="16200000" flipH="1">
              <a:off x="1691680" y="1844824"/>
              <a:ext cx="864096" cy="8640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群組 39"/>
          <p:cNvGrpSpPr/>
          <p:nvPr/>
        </p:nvGrpSpPr>
        <p:grpSpPr>
          <a:xfrm>
            <a:off x="4548188" y="-90488"/>
            <a:ext cx="4492625" cy="2079328"/>
            <a:chOff x="4598599" y="-162496"/>
            <a:chExt cx="4492625" cy="2079328"/>
          </a:xfrm>
        </p:grpSpPr>
        <p:graphicFrame>
          <p:nvGraphicFramePr>
            <p:cNvPr id="48134" name="Object 6"/>
            <p:cNvGraphicFramePr>
              <a:graphicFrameLocks noChangeAspect="1"/>
            </p:cNvGraphicFramePr>
            <p:nvPr/>
          </p:nvGraphicFramePr>
          <p:xfrm>
            <a:off x="4598599" y="-162496"/>
            <a:ext cx="4492625" cy="927101"/>
          </p:xfrm>
          <a:graphic>
            <a:graphicData uri="http://schemas.openxmlformats.org/presentationml/2006/ole">
              <p:oleObj spid="_x0000_s48134" name="Equation" r:id="rId6" imgW="1879560" imgH="393480" progId="Equation.DSMT4">
                <p:embed/>
              </p:oleObj>
            </a:graphicData>
          </a:graphic>
        </p:graphicFrame>
        <p:sp>
          <p:nvSpPr>
            <p:cNvPr id="36" name="左大括弧 35"/>
            <p:cNvSpPr/>
            <p:nvPr/>
          </p:nvSpPr>
          <p:spPr>
            <a:xfrm rot="10800000">
              <a:off x="5724128" y="908720"/>
              <a:ext cx="432048" cy="1008112"/>
            </a:xfrm>
            <a:prstGeom prst="leftBrace">
              <a:avLst>
                <a:gd name="adj1" fmla="val 8333"/>
                <a:gd name="adj2" fmla="val 76186"/>
              </a:avLst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7" name="直線單箭頭接點 36"/>
            <p:cNvCxnSpPr/>
            <p:nvPr/>
          </p:nvCxnSpPr>
          <p:spPr>
            <a:xfrm rot="16200000" flipH="1">
              <a:off x="5760132" y="656692"/>
              <a:ext cx="576064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1336675" y="6021388"/>
          <a:ext cx="7078663" cy="741362"/>
        </p:xfrm>
        <a:graphic>
          <a:graphicData uri="http://schemas.openxmlformats.org/presentationml/2006/ole">
            <p:oleObj spid="_x0000_s48136" name="Equation" r:id="rId7" imgW="2145960" imgH="228600" progId="Equation.DSMT4">
              <p:embed/>
            </p:oleObj>
          </a:graphicData>
        </a:graphic>
      </p:graphicFrame>
      <p:grpSp>
        <p:nvGrpSpPr>
          <p:cNvPr id="49" name="群組 48"/>
          <p:cNvGrpSpPr/>
          <p:nvPr/>
        </p:nvGrpSpPr>
        <p:grpSpPr>
          <a:xfrm>
            <a:off x="173038" y="4005064"/>
            <a:ext cx="2351087" cy="1995686"/>
            <a:chOff x="173038" y="4005064"/>
            <a:chExt cx="2351087" cy="1995686"/>
          </a:xfrm>
        </p:grpSpPr>
        <p:graphicFrame>
          <p:nvGraphicFramePr>
            <p:cNvPr id="48135" name="Object 7"/>
            <p:cNvGraphicFramePr>
              <a:graphicFrameLocks noChangeAspect="1"/>
            </p:cNvGraphicFramePr>
            <p:nvPr/>
          </p:nvGraphicFramePr>
          <p:xfrm>
            <a:off x="173038" y="4860925"/>
            <a:ext cx="2351087" cy="1139825"/>
          </p:xfrm>
          <a:graphic>
            <a:graphicData uri="http://schemas.openxmlformats.org/presentationml/2006/ole">
              <p:oleObj spid="_x0000_s48135" name="Equation" r:id="rId8" imgW="876240" imgH="431640" progId="Equation.DSMT4">
                <p:embed/>
              </p:oleObj>
            </a:graphicData>
          </a:graphic>
        </p:graphicFrame>
        <p:cxnSp>
          <p:nvCxnSpPr>
            <p:cNvPr id="43" name="直線單箭頭接點 42"/>
            <p:cNvCxnSpPr/>
            <p:nvPr/>
          </p:nvCxnSpPr>
          <p:spPr>
            <a:xfrm rot="5400000" flipH="1" flipV="1">
              <a:off x="539552" y="4293096"/>
              <a:ext cx="1080120" cy="504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1"/>
      <p:bldP spid="22" grpId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The Charging Curve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9D32-0A13-43BA-B3DF-96281B8A1794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AF7A-37A2-4B08-A88E-AB2C5F44D030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524000" y="836613"/>
          <a:ext cx="5783263" cy="1944687"/>
        </p:xfrm>
        <a:graphic>
          <a:graphicData uri="http://schemas.openxmlformats.org/presentationml/2006/ole">
            <p:oleObj spid="_x0000_s49154" name="Equation" r:id="rId4" imgW="1562040" imgH="533160" progId="Equation.DSMT4">
              <p:embed/>
            </p:oleObj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611560" y="37170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Exponential growth</a:t>
            </a:r>
            <a:endParaRPr lang="zh-TW" altLang="en-US" sz="36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11560" y="566298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Exponential decay</a:t>
            </a: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683568" y="2643435"/>
          <a:ext cx="2955925" cy="1217613"/>
        </p:xfrm>
        <a:graphic>
          <a:graphicData uri="http://schemas.openxmlformats.org/presentationml/2006/ole">
            <p:oleObj spid="_x0000_s49157" name="Equation" r:id="rId5" imgW="1028520" imgH="431640" progId="Equation.DSMT4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716483" y="4509120"/>
          <a:ext cx="2919413" cy="1217612"/>
        </p:xfrm>
        <a:graphic>
          <a:graphicData uri="http://schemas.openxmlformats.org/presentationml/2006/ole">
            <p:oleObj spid="_x0000_s49158" name="Equation" r:id="rId6" imgW="1015920" imgH="431640" progId="Equation.DSMT4">
              <p:embed/>
            </p:oleObj>
          </a:graphicData>
        </a:graphic>
      </p:graphicFrame>
      <p:pic>
        <p:nvPicPr>
          <p:cNvPr id="25" name="圖片 24" descr="kelvin's dropper circuit.pn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rcRect r="-9515"/>
          <a:stretch>
            <a:fillRect/>
          </a:stretch>
        </p:blipFill>
        <p:spPr>
          <a:xfrm>
            <a:off x="4519194" y="2492896"/>
            <a:ext cx="4301278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Charging Curve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939336" cy="4741987"/>
          </a:xfrm>
        </p:spPr>
        <p:txBody>
          <a:bodyPr/>
          <a:lstStyle/>
          <a:p>
            <a:r>
              <a:rPr lang="en-US" altLang="zh-TW" dirty="0" smtClean="0"/>
              <a:t>Voltage exceeds a certain level: </a:t>
            </a:r>
            <a:br>
              <a:rPr lang="en-US" altLang="zh-TW" dirty="0" smtClean="0"/>
            </a:br>
            <a:r>
              <a:rPr lang="en-US" altLang="zh-TW" dirty="0" smtClean="0"/>
              <a:t>new paths are opened in the circuit to leak charge</a:t>
            </a:r>
          </a:p>
          <a:p>
            <a:pPr lvl="1"/>
            <a:r>
              <a:rPr lang="en-US" altLang="zh-TW" dirty="0" smtClean="0"/>
              <a:t>Electrical breakdown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779912" y="2348880"/>
          <a:ext cx="5902526" cy="4176464"/>
        </p:xfrm>
        <a:graphic>
          <a:graphicData uri="http://schemas.openxmlformats.org/presentationml/2006/ole">
            <p:oleObj spid="_x0000_s50178" name="Graph" r:id="rId3" imgW="4276800" imgH="3025440" progId="Origin50.Graph">
              <p:embed/>
            </p:oleObj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2996952"/>
            <a:ext cx="396044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Voltage drops below critical level: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Circuit is closed -&gt; Recharge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Maximum Voltage and Insulation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525963"/>
          </a:xfrm>
        </p:spPr>
        <p:txBody>
          <a:bodyPr/>
          <a:lstStyle/>
          <a:p>
            <a:r>
              <a:rPr lang="en-US" altLang="zh-TW" dirty="0" smtClean="0"/>
              <a:t>Insulation between rings and buckets is crucial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Ideal Kelvin’s Dropper:</a:t>
            </a:r>
          </a:p>
          <a:p>
            <a:pPr lvl="1"/>
            <a:r>
              <a:rPr lang="en-US" altLang="zh-TW" dirty="0" smtClean="0"/>
              <a:t>R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Infinity</a:t>
            </a:r>
          </a:p>
          <a:p>
            <a:pPr lvl="1"/>
            <a:r>
              <a:rPr lang="en-US" altLang="zh-TW" dirty="0" smtClean="0"/>
              <a:t>C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-&gt; 0</a:t>
            </a:r>
          </a:p>
          <a:p>
            <a:pPr lvl="1"/>
            <a:r>
              <a:rPr lang="en-US" altLang="zh-TW" dirty="0" smtClean="0"/>
              <a:t>R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-&gt; Infinity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14</a:t>
            </a:fld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4463480" y="2708920"/>
            <a:ext cx="4680520" cy="3856420"/>
            <a:chOff x="4463480" y="2708920"/>
            <a:chExt cx="4680520" cy="38564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184" r="3613"/>
            <a:stretch>
              <a:fillRect/>
            </a:stretch>
          </p:blipFill>
          <p:spPr bwMode="auto">
            <a:xfrm>
              <a:off x="4463480" y="2708920"/>
              <a:ext cx="4680520" cy="3856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文字方塊 8"/>
            <p:cNvSpPr txBox="1"/>
            <p:nvPr/>
          </p:nvSpPr>
          <p:spPr>
            <a:xfrm>
              <a:off x="6444208" y="278092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R2</a:t>
              </a:r>
              <a:endParaRPr lang="zh-TW" altLang="en-US" sz="2400" dirty="0"/>
            </a:p>
          </p:txBody>
        </p:sp>
      </p:grp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611560" y="2276872"/>
          <a:ext cx="2408237" cy="1217612"/>
        </p:xfrm>
        <a:graphic>
          <a:graphicData uri="http://schemas.openxmlformats.org/presentationml/2006/ole">
            <p:oleObj spid="_x0000_s62466" name="Equation" r:id="rId4" imgW="8380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Maximum Voltage and Ring Position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6F1E-69EB-46E3-9FB3-FBB62FFD56E7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AF7A-37A2-4B08-A88E-AB2C5F44D030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99592" y="530120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3200" dirty="0" smtClean="0"/>
              <a:t>The maximum voltage and growth constant is larger when the nozzle is nearer to the ring</a:t>
            </a:r>
            <a:endParaRPr lang="zh-TW" altLang="en-US" sz="3200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043608" y="548680"/>
          <a:ext cx="7328042" cy="5184576"/>
        </p:xfrm>
        <a:graphic>
          <a:graphicData uri="http://schemas.openxmlformats.org/presentationml/2006/ole">
            <p:oleObj spid="_x0000_s2054" name="Graph" r:id="rId4" imgW="4276800" imgH="3025440" progId="Origin50.Graph">
              <p:embed/>
            </p:oleObj>
          </a:graphicData>
        </a:graphic>
      </p:graphicFrame>
      <p:pic>
        <p:nvPicPr>
          <p:cNvPr id="21" name="Picture 2" descr="C:\Users\Franklin\Desktop\kelvin's dropper set.png"/>
          <p:cNvPicPr>
            <a:picLocks noChangeAspect="1" noChangeArrowheads="1"/>
          </p:cNvPicPr>
          <p:nvPr/>
        </p:nvPicPr>
        <p:blipFill>
          <a:blip r:embed="rId5" cstate="print"/>
          <a:srcRect l="66071" r="14286" b="59168"/>
          <a:stretch>
            <a:fillRect/>
          </a:stretch>
        </p:blipFill>
        <p:spPr bwMode="auto">
          <a:xfrm>
            <a:off x="7596336" y="1484784"/>
            <a:ext cx="139884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If nozzle is too near to ring, the maximum voltage and growth rate decreases.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958604" y="1412776"/>
          <a:ext cx="7429820" cy="5256584"/>
        </p:xfrm>
        <a:graphic>
          <a:graphicData uri="http://schemas.openxmlformats.org/presentationml/2006/ole">
            <p:oleObj spid="_x0000_s51203" name="Graph" r:id="rId3" imgW="4276800" imgH="3025440" progId="Origin50.Graph">
              <p:embed/>
            </p:oleObj>
          </a:graphicData>
        </a:graphic>
      </p:graphicFrame>
      <p:pic>
        <p:nvPicPr>
          <p:cNvPr id="8" name="Picture 2" descr="C:\Users\Franklin\Desktop\kelvin's dropper set.png"/>
          <p:cNvPicPr>
            <a:picLocks noChangeAspect="1" noChangeArrowheads="1"/>
          </p:cNvPicPr>
          <p:nvPr/>
        </p:nvPicPr>
        <p:blipFill>
          <a:blip r:embed="rId4" cstate="print"/>
          <a:srcRect l="66071" r="14286" b="59168"/>
          <a:stretch>
            <a:fillRect/>
          </a:stretch>
        </p:blipFill>
        <p:spPr bwMode="auto">
          <a:xfrm>
            <a:off x="7745157" y="2348880"/>
            <a:ext cx="139884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7173"/>
            <a:ext cx="6264696" cy="4525963"/>
          </a:xfrm>
        </p:spPr>
        <p:txBody>
          <a:bodyPr/>
          <a:lstStyle/>
          <a:p>
            <a:r>
              <a:rPr lang="en-US" altLang="zh-TW" dirty="0" smtClean="0"/>
              <a:t>At a flow rate of 250ml, the flow breaks into droplets at 9cm from nozzle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7" name="Picture 2" descr="D:\KelvinDrop\Kelvin's dropper\faucet above  ring\CIMG7055.JPG"/>
          <p:cNvPicPr>
            <a:picLocks noChangeAspect="1" noChangeArrowheads="1"/>
          </p:cNvPicPr>
          <p:nvPr/>
        </p:nvPicPr>
        <p:blipFill>
          <a:blip r:embed="rId3" cstate="print"/>
          <a:srcRect l="41676" r="29576"/>
          <a:stretch>
            <a:fillRect/>
          </a:stretch>
        </p:blipFill>
        <p:spPr bwMode="auto">
          <a:xfrm>
            <a:off x="6660232" y="188640"/>
            <a:ext cx="2483768" cy="6480000"/>
          </a:xfrm>
          <a:prstGeom prst="rect">
            <a:avLst/>
          </a:prstGeom>
          <a:noFill/>
        </p:spPr>
      </p:pic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-252536" y="1601416"/>
          <a:ext cx="7430025" cy="5256584"/>
        </p:xfrm>
        <a:graphic>
          <a:graphicData uri="http://schemas.openxmlformats.org/presentationml/2006/ole">
            <p:oleObj spid="_x0000_s57349" name="Graph" r:id="rId4" imgW="4276800" imgH="3025440" progId="Origin50.Graph">
              <p:embed/>
            </p:oleObj>
          </a:graphicData>
        </a:graphic>
      </p:graphicFrame>
      <p:sp>
        <p:nvSpPr>
          <p:cNvPr id="18" name="橢圓 17"/>
          <p:cNvSpPr/>
          <p:nvPr/>
        </p:nvSpPr>
        <p:spPr>
          <a:xfrm>
            <a:off x="6732240" y="1916832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732240" y="5373216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FF"/>
              </a:solidFill>
            </a:endParaRPr>
          </a:p>
        </p:txBody>
      </p:sp>
      <p:cxnSp>
        <p:nvCxnSpPr>
          <p:cNvPr id="22" name="直線接點 21"/>
          <p:cNvCxnSpPr>
            <a:stCxn id="18" idx="6"/>
            <a:endCxn id="20" idx="6"/>
          </p:cNvCxnSpPr>
          <p:nvPr/>
        </p:nvCxnSpPr>
        <p:spPr>
          <a:xfrm>
            <a:off x="8316416" y="2060848"/>
            <a:ext cx="0" cy="345638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732240" y="2060848"/>
            <a:ext cx="0" cy="345638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7164288" y="3429000"/>
            <a:ext cx="648072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弧形接點 29"/>
          <p:cNvCxnSpPr>
            <a:endCxn id="18" idx="1"/>
          </p:cNvCxnSpPr>
          <p:nvPr/>
        </p:nvCxnSpPr>
        <p:spPr>
          <a:xfrm flipV="1">
            <a:off x="2483768" y="1959013"/>
            <a:ext cx="4480469" cy="389867"/>
          </a:xfrm>
          <a:prstGeom prst="curvedConnector4">
            <a:avLst>
              <a:gd name="adj1" fmla="val 47411"/>
              <a:gd name="adj2" fmla="val 16945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Maximum Voltage and Ring Diameter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9D32-0A13-43BA-B3DF-96281B8A1794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AF7A-37A2-4B08-A88E-AB2C5F44D030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5496" y="4581128"/>
            <a:ext cx="9217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3200" dirty="0" smtClean="0"/>
              <a:t>The voltage curve for a ring with a smaller radius has a larger maximum voltage.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3200" dirty="0" smtClean="0"/>
              <a:t>The voltage curve for a ring with smaller radius has a larger growth constant.</a:t>
            </a:r>
            <a:endParaRPr lang="zh-TW" altLang="en-US" sz="32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31640" y="332656"/>
          <a:ext cx="6458842" cy="4569619"/>
        </p:xfrm>
        <a:graphic>
          <a:graphicData uri="http://schemas.openxmlformats.org/presentationml/2006/ole">
            <p:oleObj spid="_x0000_s12292" name="Graph" r:id="rId4" imgW="4276800" imgH="302544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Problem # 17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340768"/>
            <a:ext cx="7421562" cy="4114800"/>
          </a:xfrm>
        </p:spPr>
        <p:txBody>
          <a:bodyPr>
            <a:normAutofit/>
          </a:bodyPr>
          <a:lstStyle/>
          <a:p>
            <a:r>
              <a:rPr lang="en-US" sz="4700" b="1" dirty="0" smtClean="0"/>
              <a:t>Kelvin’s Dropper</a:t>
            </a:r>
            <a:endParaRPr lang="zh-TW" altLang="en-US" sz="4700" dirty="0" smtClean="0"/>
          </a:p>
          <a:p>
            <a:r>
              <a:rPr lang="en-US" altLang="zh-TW" sz="4000" i="1" dirty="0" smtClean="0"/>
              <a:t>Construct Kelvin's dropper. Measure the highest voltage it can produce. </a:t>
            </a:r>
            <a:r>
              <a:rPr lang="en-US" altLang="zh-TW" sz="4000" i="1" dirty="0" smtClean="0">
                <a:solidFill>
                  <a:srgbClr val="FF0000"/>
                </a:solidFill>
              </a:rPr>
              <a:t>Investigate its dependence on relevant parameters</a:t>
            </a:r>
            <a:r>
              <a:rPr lang="en-US" altLang="zh-TW" sz="4000" i="1" dirty="0" smtClean="0"/>
              <a:t>.</a:t>
            </a:r>
            <a:endParaRPr lang="zh-TW" altLang="en-US" sz="4400" i="1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E5AD6-693A-4986-9C32-021725AD33B7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AF7A-37A2-4B08-A88E-AB2C5F44D03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Maximum Voltage and Ring Diameter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 smtClean="0"/>
              <a:t>Ring diameter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83568" y="2276872"/>
          <a:ext cx="4105275" cy="1687513"/>
        </p:xfrm>
        <a:graphic>
          <a:graphicData uri="http://schemas.openxmlformats.org/presentationml/2006/ole">
            <p:oleObj spid="_x0000_s8194" name="Equation" r:id="rId3" imgW="1244520" imgH="520560" progId="Equation.DSMT4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55576" y="4149080"/>
          <a:ext cx="3644900" cy="739775"/>
        </p:xfrm>
        <a:graphic>
          <a:graphicData uri="http://schemas.openxmlformats.org/presentationml/2006/ole">
            <p:oleObj spid="_x0000_s8195" name="Equation" r:id="rId4" imgW="1104840" imgH="228600" progId="Equation.DSMT4">
              <p:embed/>
            </p:oleObj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5508104" y="2420888"/>
            <a:ext cx="2448272" cy="3024336"/>
            <a:chOff x="6012160" y="1916832"/>
            <a:chExt cx="2448272" cy="3024336"/>
          </a:xfrm>
        </p:grpSpPr>
        <p:sp>
          <p:nvSpPr>
            <p:cNvPr id="9" name="橢圓 8"/>
            <p:cNvSpPr/>
            <p:nvPr/>
          </p:nvSpPr>
          <p:spPr>
            <a:xfrm>
              <a:off x="6012160" y="3933056"/>
              <a:ext cx="2448272" cy="648072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/>
            <p:cNvCxnSpPr/>
            <p:nvPr/>
          </p:nvCxnSpPr>
          <p:spPr>
            <a:xfrm rot="5400000">
              <a:off x="6192180" y="3248980"/>
              <a:ext cx="2088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橢圓 11"/>
            <p:cNvSpPr/>
            <p:nvPr/>
          </p:nvSpPr>
          <p:spPr>
            <a:xfrm>
              <a:off x="7092280" y="191683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236296" y="2852936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020272" y="4417948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TW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直線單箭頭接點 15"/>
            <p:cNvCxnSpPr>
              <a:endCxn id="9" idx="6"/>
            </p:cNvCxnSpPr>
            <p:nvPr/>
          </p:nvCxnSpPr>
          <p:spPr>
            <a:xfrm flipV="1">
              <a:off x="7236296" y="4257092"/>
              <a:ext cx="1224136" cy="3600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7596336" y="4077072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TW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Maximum Voltage and Water Velocity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r>
              <a:rPr lang="en-US" altLang="zh-TW" sz="2800" dirty="0" smtClean="0"/>
              <a:t>Higher water velocity decreases the time that the ring is capable of inducing charge</a:t>
            </a:r>
          </a:p>
          <a:p>
            <a:r>
              <a:rPr lang="en-US" altLang="zh-TW" sz="2800" dirty="0" smtClean="0"/>
              <a:t>Maximum voltage decreases with increasing water speed 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683568" y="1772816"/>
          <a:ext cx="7187559" cy="5085184"/>
        </p:xfrm>
        <a:graphic>
          <a:graphicData uri="http://schemas.openxmlformats.org/presentationml/2006/ole">
            <p:oleObj spid="_x0000_s10243" name="Graph" r:id="rId3" imgW="4276800" imgH="3025440" progId="Origin50.Graph">
              <p:embed/>
            </p:oleObj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6876256" y="306896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Water velocity increase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直線單箭頭接點 12"/>
          <p:cNvCxnSpPr>
            <a:stCxn id="11" idx="1"/>
          </p:cNvCxnSpPr>
          <p:nvPr/>
        </p:nvCxnSpPr>
        <p:spPr>
          <a:xfrm rot="10800000">
            <a:off x="5724128" y="2636912"/>
            <a:ext cx="1152128" cy="9091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1" idx="1"/>
          </p:cNvCxnSpPr>
          <p:nvPr/>
        </p:nvCxnSpPr>
        <p:spPr>
          <a:xfrm rot="10800000" flipV="1">
            <a:off x="6228184" y="3546014"/>
            <a:ext cx="648072" cy="603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Conclusions &amp; 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31229"/>
            <a:ext cx="8229600" cy="6758211"/>
          </a:xfrm>
        </p:spPr>
        <p:txBody>
          <a:bodyPr>
            <a:normAutofit/>
          </a:bodyPr>
          <a:lstStyle/>
          <a:p>
            <a:r>
              <a:rPr lang="en-US" altLang="zh-TW" sz="3400" dirty="0" smtClean="0"/>
              <a:t>Self amplifying process: analogy to circuit</a:t>
            </a:r>
          </a:p>
          <a:p>
            <a:r>
              <a:rPr lang="en-US" altLang="zh-TW" sz="3400" dirty="0" smtClean="0">
                <a:solidFill>
                  <a:srgbClr val="FF0000"/>
                </a:solidFill>
              </a:rPr>
              <a:t>Insulation</a:t>
            </a:r>
            <a:r>
              <a:rPr lang="en-US" altLang="zh-TW" sz="3400" dirty="0" smtClean="0"/>
              <a:t> is critical:</a:t>
            </a:r>
          </a:p>
          <a:p>
            <a:endParaRPr lang="en-US" altLang="zh-TW" sz="3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sz="3400" dirty="0" smtClean="0">
              <a:solidFill>
                <a:srgbClr val="FF0000"/>
              </a:solidFill>
            </a:endParaRPr>
          </a:p>
          <a:p>
            <a:r>
              <a:rPr lang="en-US" altLang="zh-TW" sz="3400" dirty="0" smtClean="0">
                <a:solidFill>
                  <a:srgbClr val="FF0000"/>
                </a:solidFill>
              </a:rPr>
              <a:t>Parameters</a:t>
            </a:r>
            <a:r>
              <a:rPr lang="en-US" altLang="zh-TW" sz="3400" dirty="0" smtClean="0"/>
              <a:t> affecting the </a:t>
            </a:r>
            <a:r>
              <a:rPr lang="en-US" altLang="zh-TW" sz="3400" dirty="0" smtClean="0">
                <a:solidFill>
                  <a:srgbClr val="FF0000"/>
                </a:solidFill>
              </a:rPr>
              <a:t>maximum voltage</a:t>
            </a:r>
            <a:endParaRPr lang="en-US" altLang="zh-TW" sz="3400" dirty="0" smtClean="0"/>
          </a:p>
          <a:p>
            <a:pPr lvl="1"/>
            <a:r>
              <a:rPr lang="en-US" altLang="zh-TW" sz="3400" dirty="0" smtClean="0">
                <a:solidFill>
                  <a:srgbClr val="FF0000"/>
                </a:solidFill>
              </a:rPr>
              <a:t>Ring position</a:t>
            </a:r>
            <a:r>
              <a:rPr lang="en-US" altLang="zh-TW" sz="3400" dirty="0" smtClean="0"/>
              <a:t>: Maximum voltage increases as ring is nearer to the droplet separation range</a:t>
            </a:r>
          </a:p>
          <a:p>
            <a:pPr lvl="1"/>
            <a:r>
              <a:rPr lang="en-US" altLang="zh-TW" sz="3400" dirty="0" smtClean="0">
                <a:solidFill>
                  <a:srgbClr val="FF0000"/>
                </a:solidFill>
              </a:rPr>
              <a:t>Ring diameter</a:t>
            </a:r>
            <a:r>
              <a:rPr lang="en-US" altLang="zh-TW" sz="3400" dirty="0" smtClean="0"/>
              <a:t>: Maximum voltage increases with smaller ring diameter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899592" y="1783747"/>
          <a:ext cx="4464496" cy="1501237"/>
        </p:xfrm>
        <a:graphic>
          <a:graphicData uri="http://schemas.openxmlformats.org/presentationml/2006/ole">
            <p:oleObj spid="_x0000_s63492" name="Equation" r:id="rId3" imgW="1562040" imgH="533160" progId="Equation.DSMT4">
              <p:embed/>
            </p:oleObj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5364088" y="1776877"/>
          <a:ext cx="2664296" cy="1292083"/>
        </p:xfrm>
        <a:graphic>
          <a:graphicData uri="http://schemas.openxmlformats.org/presentationml/2006/ole">
            <p:oleObj spid="_x0000_s63493" name="Equation" r:id="rId4" imgW="102852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Vanderkooy</a:t>
            </a:r>
            <a:r>
              <a:rPr lang="en-US" altLang="zh-TW" dirty="0" smtClean="0"/>
              <a:t>, John. </a:t>
            </a:r>
            <a:r>
              <a:rPr lang="en-US" altLang="zh-TW" u="sng" dirty="0" smtClean="0"/>
              <a:t>An Electrostatic Experiment of Lord Kelvin with Running Water</a:t>
            </a:r>
            <a:r>
              <a:rPr lang="en-US" altLang="zh-TW" dirty="0" smtClean="0"/>
              <a:t>. Phys 13 news, DP, U of Waterloo, Ontario. January, 1984.</a:t>
            </a:r>
          </a:p>
          <a:p>
            <a:r>
              <a:rPr lang="en-US" altLang="zh-TW" dirty="0" err="1" smtClean="0"/>
              <a:t>Zahn</a:t>
            </a:r>
            <a:r>
              <a:rPr lang="en-US" altLang="zh-TW" dirty="0" smtClean="0"/>
              <a:t>, Markus. </a:t>
            </a:r>
            <a:r>
              <a:rPr lang="en-US" altLang="zh-TW" u="sng" dirty="0" smtClean="0"/>
              <a:t>Self-Excited ac High Voltage Generation Using Water Droplets</a:t>
            </a:r>
            <a:r>
              <a:rPr lang="en-US" altLang="zh-TW" dirty="0" smtClean="0"/>
              <a:t>. AJP. </a:t>
            </a:r>
            <a:r>
              <a:rPr lang="en-US" altLang="zh-TW" dirty="0" err="1" smtClean="0"/>
              <a:t>Vol</a:t>
            </a:r>
            <a:r>
              <a:rPr lang="en-US" altLang="zh-TW" dirty="0" smtClean="0"/>
              <a:t> 41. pp 196~202. 16, August, 1972.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9005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Thank you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24</a:t>
            </a:fld>
            <a:endParaRPr lang="zh-TW" altLang="en-US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683568" y="2564904"/>
          <a:ext cx="7732713" cy="3049588"/>
        </p:xfrm>
        <a:graphic>
          <a:graphicData uri="http://schemas.openxmlformats.org/presentationml/2006/ole">
            <p:oleObj spid="_x0000_s72706" name="Equation" r:id="rId3" imgW="2692080" imgH="1079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Problem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5328592" cy="4525963"/>
          </a:xfrm>
        </p:spPr>
        <p:txBody>
          <a:bodyPr/>
          <a:lstStyle/>
          <a:p>
            <a:r>
              <a:rPr lang="en-US" altLang="zh-TW" dirty="0" smtClean="0"/>
              <a:t>Breaking of droplets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Necks will tend to pinch off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7" name="Picture 2" descr="D:\KelvinDrop\Kelvin's dropper\faucet above  ring\CIMG7055.JPG"/>
          <p:cNvPicPr>
            <a:picLocks noChangeAspect="1" noChangeArrowheads="1"/>
          </p:cNvPicPr>
          <p:nvPr/>
        </p:nvPicPr>
        <p:blipFill>
          <a:blip r:embed="rId3" cstate="print"/>
          <a:srcRect l="43754" r="41244"/>
          <a:stretch>
            <a:fillRect/>
          </a:stretch>
        </p:blipFill>
        <p:spPr bwMode="auto">
          <a:xfrm>
            <a:off x="7308304" y="261368"/>
            <a:ext cx="1296144" cy="6480000"/>
          </a:xfrm>
          <a:prstGeom prst="rect">
            <a:avLst/>
          </a:prstGeom>
          <a:noFill/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39552" y="3140968"/>
          <a:ext cx="3014662" cy="1276350"/>
        </p:xfrm>
        <a:graphic>
          <a:graphicData uri="http://schemas.openxmlformats.org/presentationml/2006/ole">
            <p:oleObj spid="_x0000_s75778" name="Equation" r:id="rId4" imgW="914400" imgH="393480" progId="Equation.DSMT4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11560" y="2420888"/>
          <a:ext cx="2178050" cy="576263"/>
        </p:xfrm>
        <a:graphic>
          <a:graphicData uri="http://schemas.openxmlformats.org/presentationml/2006/ole">
            <p:oleObj spid="_x0000_s75779" name="Equation" r:id="rId5" imgW="660240" imgH="177480" progId="Equation.DSMT4">
              <p:embed/>
            </p:oleObj>
          </a:graphicData>
        </a:graphic>
      </p:graphicFrame>
      <p:grpSp>
        <p:nvGrpSpPr>
          <p:cNvPr id="8" name="群組 25"/>
          <p:cNvGrpSpPr/>
          <p:nvPr/>
        </p:nvGrpSpPr>
        <p:grpSpPr>
          <a:xfrm>
            <a:off x="5580112" y="1412776"/>
            <a:ext cx="1152128" cy="4608512"/>
            <a:chOff x="5220072" y="1340768"/>
            <a:chExt cx="1152128" cy="4608512"/>
          </a:xfrm>
        </p:grpSpPr>
        <p:grpSp>
          <p:nvGrpSpPr>
            <p:cNvPr id="9" name="群組 21"/>
            <p:cNvGrpSpPr/>
            <p:nvPr/>
          </p:nvGrpSpPr>
          <p:grpSpPr>
            <a:xfrm>
              <a:off x="5220072" y="1340768"/>
              <a:ext cx="1152128" cy="4608512"/>
              <a:chOff x="5292080" y="1340768"/>
              <a:chExt cx="1080120" cy="4375032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92080" y="1340768"/>
                <a:ext cx="1080120" cy="4375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直線單箭頭接點 11"/>
              <p:cNvCxnSpPr/>
              <p:nvPr/>
            </p:nvCxnSpPr>
            <p:spPr>
              <a:xfrm rot="5400000" flipH="1" flipV="1">
                <a:off x="5866953" y="3861445"/>
                <a:ext cx="576858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/>
              <p:cNvCxnSpPr/>
              <p:nvPr/>
            </p:nvCxnSpPr>
            <p:spPr>
              <a:xfrm rot="5400000" flipH="1" flipV="1">
                <a:off x="5219278" y="3860254"/>
                <a:ext cx="576064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橢圓 13"/>
              <p:cNvSpPr/>
              <p:nvPr/>
            </p:nvSpPr>
            <p:spPr>
              <a:xfrm>
                <a:off x="5508104" y="4005064"/>
                <a:ext cx="648072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rot="5400000" flipH="1" flipV="1">
                <a:off x="5759735" y="3393393"/>
                <a:ext cx="360834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 rot="5400000" flipH="1" flipV="1">
                <a:off x="5543711" y="3393393"/>
                <a:ext cx="360834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橢圓 20"/>
              <p:cNvSpPr/>
              <p:nvPr/>
            </p:nvSpPr>
            <p:spPr>
              <a:xfrm>
                <a:off x="5724128" y="3573016"/>
                <a:ext cx="216024" cy="7200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向下箭號 22"/>
            <p:cNvSpPr/>
            <p:nvPr/>
          </p:nvSpPr>
          <p:spPr>
            <a:xfrm flipV="1">
              <a:off x="5724128" y="3933056"/>
              <a:ext cx="144016" cy="28803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向下箭號 23"/>
            <p:cNvSpPr/>
            <p:nvPr/>
          </p:nvSpPr>
          <p:spPr>
            <a:xfrm flipV="1">
              <a:off x="5724128" y="2996952"/>
              <a:ext cx="144016" cy="72008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652120" y="26996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1"/>
                  </a:solidFill>
                </a:rPr>
                <a:t>P</a:t>
              </a:r>
              <a:endParaRPr lang="zh-TW" alt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橢圓 26"/>
          <p:cNvSpPr/>
          <p:nvPr/>
        </p:nvSpPr>
        <p:spPr>
          <a:xfrm>
            <a:off x="7668344" y="3501008"/>
            <a:ext cx="648072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Concluding Remarks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Estimating the efficiency of Kelvin’s dropper:</a:t>
            </a:r>
          </a:p>
          <a:p>
            <a:r>
              <a:rPr lang="en-US" altLang="zh-TW" dirty="0" smtClean="0"/>
              <a:t>According to references: capacitance is </a:t>
            </a:r>
            <a:r>
              <a:rPr lang="en-US" altLang="zh-TW" dirty="0" err="1" smtClean="0"/>
              <a:t>picofarad</a:t>
            </a:r>
            <a:r>
              <a:rPr lang="en-US" altLang="zh-TW" dirty="0" smtClean="0"/>
              <a:t> level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                                      10^-6</a:t>
            </a:r>
          </a:p>
          <a:p>
            <a:r>
              <a:rPr lang="en-US" altLang="zh-TW" dirty="0" smtClean="0"/>
              <a:t>Types of liquids: similar effect because of ions</a:t>
            </a:r>
          </a:p>
          <a:p>
            <a:r>
              <a:rPr lang="en-US" altLang="zh-TW" dirty="0" err="1" smtClean="0"/>
              <a:t>Repeatablity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259632" y="3212976"/>
          <a:ext cx="2340720" cy="1132334"/>
        </p:xfrm>
        <a:graphic>
          <a:graphicData uri="http://schemas.openxmlformats.org/presentationml/2006/ole">
            <p:oleObj spid="_x0000_s84994" name="Equation" r:id="rId3" imgW="7999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Overview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24000" y="1260000"/>
            <a:ext cx="6342062" cy="463233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b="1" dirty="0" smtClean="0"/>
              <a:t>Introduction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/>
              <a:t>Observation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/>
              <a:t>Problem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dirty="0" smtClean="0"/>
              <a:t>Experiment</a:t>
            </a:r>
            <a:endParaRPr lang="en-US" altLang="zh-TW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/>
              <a:t>Experiment Setup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/>
              <a:t>Experiment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dirty="0" smtClean="0"/>
              <a:t>Results and Discussion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dirty="0" smtClean="0"/>
              <a:t>Conclusions &amp; Summary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dirty="0" smtClean="0"/>
              <a:t>References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B770-6F0F-4D54-9D29-2B77DB674F8F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AF7A-37A2-4B08-A88E-AB2C5F44D03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Observation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7" name="Picture 2" descr="D:\KelvinDrop\Kelvin's dropper\apparatus\CIMG2234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79912" y="1816832"/>
            <a:ext cx="5536704" cy="415252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052736"/>
            <a:ext cx="3783238" cy="554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KelvinDrop\Kelvin's dropper\apparatus\CIMG22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24744"/>
            <a:ext cx="4245936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Problem Analysis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4</a:t>
            </a:fld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3059832" y="1412776"/>
            <a:ext cx="1152128" cy="4608512"/>
            <a:chOff x="5220072" y="1340768"/>
            <a:chExt cx="1152128" cy="4608512"/>
          </a:xfrm>
        </p:grpSpPr>
        <p:grpSp>
          <p:nvGrpSpPr>
            <p:cNvPr id="22" name="群組 21"/>
            <p:cNvGrpSpPr/>
            <p:nvPr/>
          </p:nvGrpSpPr>
          <p:grpSpPr>
            <a:xfrm>
              <a:off x="5220072" y="1340768"/>
              <a:ext cx="1152128" cy="4608512"/>
              <a:chOff x="5292080" y="1340768"/>
              <a:chExt cx="1080120" cy="4375032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92080" y="1340768"/>
                <a:ext cx="1080120" cy="4375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直線單箭頭接點 11"/>
              <p:cNvCxnSpPr/>
              <p:nvPr/>
            </p:nvCxnSpPr>
            <p:spPr>
              <a:xfrm rot="5400000" flipH="1" flipV="1">
                <a:off x="5866953" y="3861445"/>
                <a:ext cx="576858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/>
              <p:cNvCxnSpPr/>
              <p:nvPr/>
            </p:nvCxnSpPr>
            <p:spPr>
              <a:xfrm rot="5400000" flipH="1" flipV="1">
                <a:off x="5219278" y="3860254"/>
                <a:ext cx="576064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橢圓 13"/>
              <p:cNvSpPr/>
              <p:nvPr/>
            </p:nvSpPr>
            <p:spPr>
              <a:xfrm>
                <a:off x="5508104" y="4005064"/>
                <a:ext cx="648072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rot="5400000" flipH="1" flipV="1">
                <a:off x="5759735" y="3393393"/>
                <a:ext cx="360834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 rot="5400000" flipH="1" flipV="1">
                <a:off x="5543711" y="3393393"/>
                <a:ext cx="360834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橢圓 20"/>
              <p:cNvSpPr/>
              <p:nvPr/>
            </p:nvSpPr>
            <p:spPr>
              <a:xfrm>
                <a:off x="5724128" y="3573016"/>
                <a:ext cx="216024" cy="7200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向下箭號 22"/>
            <p:cNvSpPr/>
            <p:nvPr/>
          </p:nvSpPr>
          <p:spPr>
            <a:xfrm flipV="1">
              <a:off x="5724128" y="3933056"/>
              <a:ext cx="144016" cy="28803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向下箭號 23"/>
            <p:cNvSpPr/>
            <p:nvPr/>
          </p:nvSpPr>
          <p:spPr>
            <a:xfrm flipV="1">
              <a:off x="5724128" y="2996952"/>
              <a:ext cx="144016" cy="72008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652120" y="26996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1"/>
                  </a:solidFill>
                </a:rPr>
                <a:t>P</a:t>
              </a:r>
              <a:endParaRPr lang="zh-TW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6444208" y="188640"/>
            <a:ext cx="1296144" cy="6480000"/>
            <a:chOff x="7308304" y="261368"/>
            <a:chExt cx="1296144" cy="6480000"/>
          </a:xfrm>
        </p:grpSpPr>
        <p:pic>
          <p:nvPicPr>
            <p:cNvPr id="7" name="Picture 2" descr="D:\KelvinDrop\Kelvin's dropper\faucet above  ring\CIMG7055.JPG"/>
            <p:cNvPicPr>
              <a:picLocks noChangeAspect="1" noChangeArrowheads="1"/>
            </p:cNvPicPr>
            <p:nvPr/>
          </p:nvPicPr>
          <p:blipFill>
            <a:blip r:embed="rId3" cstate="print"/>
            <a:srcRect l="43754" r="41244"/>
            <a:stretch>
              <a:fillRect/>
            </a:stretch>
          </p:blipFill>
          <p:spPr bwMode="auto">
            <a:xfrm>
              <a:off x="7308304" y="261368"/>
              <a:ext cx="1296144" cy="6480000"/>
            </a:xfrm>
            <a:prstGeom prst="rect">
              <a:avLst/>
            </a:prstGeom>
            <a:noFill/>
          </p:spPr>
        </p:pic>
        <p:sp>
          <p:nvSpPr>
            <p:cNvPr id="27" name="橢圓 26"/>
            <p:cNvSpPr/>
            <p:nvPr/>
          </p:nvSpPr>
          <p:spPr>
            <a:xfrm>
              <a:off x="7668344" y="3501008"/>
              <a:ext cx="648072" cy="15841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r>
              <a:rPr lang="en-US" altLang="zh-TW" dirty="0" smtClean="0"/>
              <a:t>Charged object can induce charge separation in droplets</a:t>
            </a:r>
          </a:p>
          <a:p>
            <a:r>
              <a:rPr lang="en-US" altLang="zh-TW" dirty="0" smtClean="0"/>
              <a:t>Droplets separated from stream can hold charge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883" y="5013176"/>
            <a:ext cx="2295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 l="15020" r="19895"/>
          <a:stretch>
            <a:fillRect/>
          </a:stretch>
        </p:blipFill>
        <p:spPr bwMode="auto">
          <a:xfrm>
            <a:off x="6588224" y="1124744"/>
            <a:ext cx="936104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en-US" altLang="zh-TW" dirty="0" smtClean="0"/>
              <a:t>Instability in separation causes imbalance in charge between the two sides</a:t>
            </a:r>
          </a:p>
          <a:p>
            <a:r>
              <a:rPr lang="en-US" altLang="zh-TW" dirty="0" smtClean="0"/>
              <a:t>Self-amplifying process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148064" y="1556792"/>
            <a:ext cx="2786082" cy="4357718"/>
            <a:chOff x="6960" y="2295"/>
            <a:chExt cx="3525" cy="6025"/>
          </a:xfrm>
        </p:grpSpPr>
        <p:sp>
          <p:nvSpPr>
            <p:cNvPr id="8" name="AutoShape 30"/>
            <p:cNvSpPr>
              <a:spLocks noChangeArrowheads="1"/>
            </p:cNvSpPr>
            <p:nvPr/>
          </p:nvSpPr>
          <p:spPr bwMode="auto">
            <a:xfrm>
              <a:off x="7350" y="4899"/>
              <a:ext cx="945" cy="861"/>
            </a:xfrm>
            <a:prstGeom prst="can">
              <a:avLst>
                <a:gd name="adj" fmla="val 462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AutoShape 31"/>
            <p:cNvSpPr>
              <a:spLocks noChangeArrowheads="1"/>
            </p:cNvSpPr>
            <p:nvPr/>
          </p:nvSpPr>
          <p:spPr bwMode="auto">
            <a:xfrm>
              <a:off x="7695" y="3866"/>
              <a:ext cx="255" cy="94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8CCE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6960" y="2955"/>
              <a:ext cx="3525" cy="911"/>
            </a:xfrm>
            <a:prstGeom prst="rect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AutoShape 33"/>
            <p:cNvSpPr>
              <a:spLocks noChangeArrowheads="1"/>
            </p:cNvSpPr>
            <p:nvPr/>
          </p:nvSpPr>
          <p:spPr bwMode="auto">
            <a:xfrm>
              <a:off x="9525" y="3866"/>
              <a:ext cx="255" cy="94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8CCE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AutoShape 34"/>
            <p:cNvSpPr>
              <a:spLocks noChangeArrowheads="1"/>
            </p:cNvSpPr>
            <p:nvPr/>
          </p:nvSpPr>
          <p:spPr bwMode="auto">
            <a:xfrm>
              <a:off x="9180" y="4914"/>
              <a:ext cx="945" cy="861"/>
            </a:xfrm>
            <a:prstGeom prst="can">
              <a:avLst>
                <a:gd name="adj" fmla="val 462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cxnSp>
          <p:nvCxnSpPr>
            <p:cNvPr id="13" name="AutoShape 35"/>
            <p:cNvCxnSpPr>
              <a:cxnSpLocks noChangeShapeType="1"/>
            </p:cNvCxnSpPr>
            <p:nvPr/>
          </p:nvCxnSpPr>
          <p:spPr bwMode="auto">
            <a:xfrm>
              <a:off x="6960" y="2295"/>
              <a:ext cx="0" cy="15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36"/>
            <p:cNvCxnSpPr>
              <a:cxnSpLocks noChangeShapeType="1"/>
            </p:cNvCxnSpPr>
            <p:nvPr/>
          </p:nvCxnSpPr>
          <p:spPr bwMode="auto">
            <a:xfrm>
              <a:off x="10485" y="2295"/>
              <a:ext cx="0" cy="15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" name="AutoShape 37"/>
            <p:cNvSpPr>
              <a:spLocks noChangeArrowheads="1"/>
            </p:cNvSpPr>
            <p:nvPr/>
          </p:nvSpPr>
          <p:spPr bwMode="auto">
            <a:xfrm rot="-5400000">
              <a:off x="7766" y="5706"/>
              <a:ext cx="2002" cy="943"/>
            </a:xfrm>
            <a:prstGeom prst="parallelogram">
              <a:avLst>
                <a:gd name="adj" fmla="val 1787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AutoShape 38"/>
            <p:cNvSpPr>
              <a:spLocks noChangeArrowheads="1"/>
            </p:cNvSpPr>
            <p:nvPr/>
          </p:nvSpPr>
          <p:spPr bwMode="auto">
            <a:xfrm rot="5400000" flipV="1">
              <a:off x="7708" y="5706"/>
              <a:ext cx="2002" cy="943"/>
            </a:xfrm>
            <a:prstGeom prst="parallelogram">
              <a:avLst>
                <a:gd name="adj" fmla="val 1787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AutoShape 39"/>
            <p:cNvSpPr>
              <a:spLocks noChangeArrowheads="1"/>
            </p:cNvSpPr>
            <p:nvPr/>
          </p:nvSpPr>
          <p:spPr bwMode="auto">
            <a:xfrm>
              <a:off x="9058" y="6276"/>
              <a:ext cx="1427" cy="2044"/>
            </a:xfrm>
            <a:prstGeom prst="can">
              <a:avLst>
                <a:gd name="adj" fmla="val 358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AutoShape 40"/>
            <p:cNvSpPr>
              <a:spLocks noChangeArrowheads="1"/>
            </p:cNvSpPr>
            <p:nvPr/>
          </p:nvSpPr>
          <p:spPr bwMode="auto">
            <a:xfrm>
              <a:off x="7005" y="6261"/>
              <a:ext cx="1427" cy="2044"/>
            </a:xfrm>
            <a:prstGeom prst="can">
              <a:avLst>
                <a:gd name="adj" fmla="val 358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Rectangle 41"/>
            <p:cNvSpPr>
              <a:spLocks noChangeArrowheads="1"/>
            </p:cNvSpPr>
            <p:nvPr/>
          </p:nvSpPr>
          <p:spPr bwMode="auto">
            <a:xfrm>
              <a:off x="7740" y="4196"/>
              <a:ext cx="170" cy="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AutoShape 42"/>
            <p:cNvSpPr>
              <a:spLocks noChangeArrowheads="1"/>
            </p:cNvSpPr>
            <p:nvPr/>
          </p:nvSpPr>
          <p:spPr bwMode="auto">
            <a:xfrm>
              <a:off x="9565" y="4136"/>
              <a:ext cx="170" cy="170"/>
            </a:xfrm>
            <a:prstGeom prst="plus">
              <a:avLst>
                <a:gd name="adj" fmla="val 3846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AutoShape 43"/>
            <p:cNvSpPr>
              <a:spLocks noChangeArrowheads="1"/>
            </p:cNvSpPr>
            <p:nvPr/>
          </p:nvSpPr>
          <p:spPr bwMode="auto">
            <a:xfrm>
              <a:off x="7720" y="5421"/>
              <a:ext cx="170" cy="170"/>
            </a:xfrm>
            <a:prstGeom prst="plus">
              <a:avLst>
                <a:gd name="adj" fmla="val 3846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Rectangle 44"/>
            <p:cNvSpPr>
              <a:spLocks noChangeArrowheads="1"/>
            </p:cNvSpPr>
            <p:nvPr/>
          </p:nvSpPr>
          <p:spPr bwMode="auto">
            <a:xfrm>
              <a:off x="9585" y="5516"/>
              <a:ext cx="170" cy="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Oval 45"/>
            <p:cNvSpPr>
              <a:spLocks noChangeArrowheads="1"/>
            </p:cNvSpPr>
            <p:nvPr/>
          </p:nvSpPr>
          <p:spPr bwMode="auto">
            <a:xfrm>
              <a:off x="9570" y="5011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auto">
            <a:xfrm>
              <a:off x="9580" y="5850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Oval 47"/>
            <p:cNvSpPr>
              <a:spLocks noChangeArrowheads="1"/>
            </p:cNvSpPr>
            <p:nvPr/>
          </p:nvSpPr>
          <p:spPr bwMode="auto">
            <a:xfrm>
              <a:off x="9595" y="6580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Oval 48"/>
            <p:cNvSpPr>
              <a:spLocks noChangeArrowheads="1"/>
            </p:cNvSpPr>
            <p:nvPr/>
          </p:nvSpPr>
          <p:spPr bwMode="auto">
            <a:xfrm>
              <a:off x="7725" y="5850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Oval 49"/>
            <p:cNvSpPr>
              <a:spLocks noChangeArrowheads="1"/>
            </p:cNvSpPr>
            <p:nvPr/>
          </p:nvSpPr>
          <p:spPr bwMode="auto">
            <a:xfrm>
              <a:off x="7735" y="5011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Oval 50"/>
            <p:cNvSpPr>
              <a:spLocks noChangeArrowheads="1"/>
            </p:cNvSpPr>
            <p:nvPr/>
          </p:nvSpPr>
          <p:spPr bwMode="auto">
            <a:xfrm>
              <a:off x="7725" y="6518"/>
              <a:ext cx="180" cy="166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AutoShape 51"/>
            <p:cNvSpPr>
              <a:spLocks noChangeArrowheads="1"/>
            </p:cNvSpPr>
            <p:nvPr/>
          </p:nvSpPr>
          <p:spPr bwMode="auto">
            <a:xfrm>
              <a:off x="9635" y="7404"/>
              <a:ext cx="170" cy="170"/>
            </a:xfrm>
            <a:prstGeom prst="plus">
              <a:avLst>
                <a:gd name="adj" fmla="val 3846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AutoShape 52"/>
            <p:cNvSpPr>
              <a:spLocks noChangeArrowheads="1"/>
            </p:cNvSpPr>
            <p:nvPr/>
          </p:nvSpPr>
          <p:spPr bwMode="auto">
            <a:xfrm>
              <a:off x="8890" y="6461"/>
              <a:ext cx="170" cy="170"/>
            </a:xfrm>
            <a:prstGeom prst="plus">
              <a:avLst>
                <a:gd name="adj" fmla="val 3846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AutoShape 53"/>
            <p:cNvSpPr>
              <a:spLocks noChangeArrowheads="1"/>
            </p:cNvSpPr>
            <p:nvPr/>
          </p:nvSpPr>
          <p:spPr bwMode="auto">
            <a:xfrm>
              <a:off x="8410" y="5591"/>
              <a:ext cx="170" cy="170"/>
            </a:xfrm>
            <a:prstGeom prst="plus">
              <a:avLst>
                <a:gd name="adj" fmla="val 3846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Rectangle 54"/>
            <p:cNvSpPr>
              <a:spLocks noChangeArrowheads="1"/>
            </p:cNvSpPr>
            <p:nvPr/>
          </p:nvSpPr>
          <p:spPr bwMode="auto">
            <a:xfrm>
              <a:off x="8880" y="5696"/>
              <a:ext cx="170" cy="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8432" y="6535"/>
              <a:ext cx="170" cy="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7630" y="7479"/>
              <a:ext cx="170" cy="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200"/>
            <a:ext cx="8640960" cy="5257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Ring position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Ring diameter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smtClean="0"/>
          </a:p>
          <a:p>
            <a:r>
              <a:rPr lang="en-US" altLang="zh-TW" smtClean="0"/>
              <a:t>Water </a:t>
            </a:r>
            <a:r>
              <a:rPr lang="en-US" altLang="zh-TW" dirty="0" smtClean="0"/>
              <a:t>velocity: a pump is used to control the flow of water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7</a:t>
            </a:fld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2843808" y="1916832"/>
            <a:ext cx="41764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" name="群組 26"/>
          <p:cNvGrpSpPr/>
          <p:nvPr/>
        </p:nvGrpSpPr>
        <p:grpSpPr>
          <a:xfrm>
            <a:off x="2843808" y="2852936"/>
            <a:ext cx="2304256" cy="288032"/>
            <a:chOff x="3131840" y="3069754"/>
            <a:chExt cx="2017018" cy="288032"/>
          </a:xfrm>
        </p:grpSpPr>
        <p:cxnSp>
          <p:nvCxnSpPr>
            <p:cNvPr id="23" name="直線接點 22"/>
            <p:cNvCxnSpPr/>
            <p:nvPr/>
          </p:nvCxnSpPr>
          <p:spPr>
            <a:xfrm>
              <a:off x="3131840" y="3356992"/>
              <a:ext cx="201622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 rot="5400000" flipH="1" flipV="1">
              <a:off x="5004048" y="3212976"/>
              <a:ext cx="28803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文字方塊 28"/>
          <p:cNvSpPr txBox="1"/>
          <p:nvPr/>
        </p:nvSpPr>
        <p:spPr>
          <a:xfrm>
            <a:off x="395536" y="908720"/>
            <a:ext cx="44279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Parameters:</a:t>
            </a:r>
          </a:p>
          <a:p>
            <a:endParaRPr lang="zh-TW" alt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4067944" y="1190735"/>
            <a:ext cx="4032448" cy="3894449"/>
            <a:chOff x="4067944" y="677559"/>
            <a:chExt cx="4032448" cy="3894449"/>
          </a:xfrm>
        </p:grpSpPr>
        <p:pic>
          <p:nvPicPr>
            <p:cNvPr id="7" name="Picture 2" descr="C:\Users\Franklin\Desktop\kelvin's dropper se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677559"/>
              <a:ext cx="4032448" cy="3894449"/>
            </a:xfrm>
            <a:prstGeom prst="rect">
              <a:avLst/>
            </a:prstGeom>
            <a:noFill/>
          </p:spPr>
        </p:pic>
        <p:sp>
          <p:nvSpPr>
            <p:cNvPr id="13" name="文字方塊 12"/>
            <p:cNvSpPr txBox="1"/>
            <p:nvPr/>
          </p:nvSpPr>
          <p:spPr>
            <a:xfrm>
              <a:off x="4845442" y="198809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6cm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214810" y="1785926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9cm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715008" y="1571612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17.3cm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072330" y="121442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7cm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143768" y="250030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14cm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572000" y="2714620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20.8cm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071934" y="3643314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21.4cm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429388" y="3857628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6.5cm</a:t>
              </a:r>
              <a:endParaRPr lang="zh-TW" altLang="en-US" dirty="0"/>
            </a:p>
          </p:txBody>
        </p:sp>
        <p:cxnSp>
          <p:nvCxnSpPr>
            <p:cNvPr id="24" name="圖案 23"/>
            <p:cNvCxnSpPr>
              <a:stCxn id="21" idx="1"/>
            </p:cNvCxnSpPr>
            <p:nvPr/>
          </p:nvCxnSpPr>
          <p:spPr>
            <a:xfrm rot="10800000">
              <a:off x="6072198" y="3786190"/>
              <a:ext cx="357190" cy="256104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Experiment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9872" y="6165304"/>
            <a:ext cx="6624736" cy="1700808"/>
          </a:xfrm>
        </p:spPr>
        <p:txBody>
          <a:bodyPr/>
          <a:lstStyle/>
          <a:p>
            <a:r>
              <a:rPr lang="en-US" altLang="zh-TW" dirty="0" smtClean="0"/>
              <a:t>Static voltage measuring device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CA4-7A3F-4E62-A15A-1A5E0190952A}" type="datetime1">
              <a:rPr lang="zh-TW" altLang="en-US" smtClean="0"/>
              <a:pPr/>
              <a:t>2010/7/11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Reporter: </a:t>
            </a:r>
            <a:r>
              <a:rPr lang="zh-TW" altLang="en-US" smtClean="0"/>
              <a:t>知  物  達  理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D44-F372-4680-9B39-172ACEE32935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8" name="Picture 2" descr="D:\KelvinDrop\Kelvin's dropper\apparatus\CIMG223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92088" y="1384785"/>
            <a:ext cx="5536704" cy="4152528"/>
          </a:xfrm>
          <a:prstGeom prst="rect">
            <a:avLst/>
          </a:prstGeom>
          <a:noFill/>
        </p:spPr>
      </p:pic>
      <p:pic>
        <p:nvPicPr>
          <p:cNvPr id="9" name="Picture 3" descr="D:\KelvinDrop\Kelvin's dropper\apparatus\CIMG2230.JPG"/>
          <p:cNvPicPr>
            <a:picLocks noChangeAspect="1" noChangeArrowheads="1"/>
          </p:cNvPicPr>
          <p:nvPr/>
        </p:nvPicPr>
        <p:blipFill>
          <a:blip r:embed="rId4" cstate="print"/>
          <a:srcRect t="32004"/>
          <a:stretch>
            <a:fillRect/>
          </a:stretch>
        </p:blipFill>
        <p:spPr bwMode="auto">
          <a:xfrm>
            <a:off x="4344000" y="3573416"/>
            <a:ext cx="4800000" cy="2447872"/>
          </a:xfrm>
          <a:prstGeom prst="rect">
            <a:avLst/>
          </a:prstGeom>
          <a:noFill/>
        </p:spPr>
      </p:pic>
      <p:pic>
        <p:nvPicPr>
          <p:cNvPr id="10" name="Picture 2" descr="E:\DCIM\100CASIO\CIMG7250.JPG"/>
          <p:cNvPicPr>
            <a:picLocks noChangeAspect="1" noChangeArrowheads="1"/>
          </p:cNvPicPr>
          <p:nvPr/>
        </p:nvPicPr>
        <p:blipFill>
          <a:blip r:embed="rId5" cstate="print"/>
          <a:srcRect t="16002" b="15991"/>
          <a:stretch>
            <a:fillRect/>
          </a:stretch>
        </p:blipFill>
        <p:spPr bwMode="auto">
          <a:xfrm>
            <a:off x="4283968" y="692696"/>
            <a:ext cx="4517647" cy="230425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4283968" y="299695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3200" dirty="0" smtClean="0"/>
              <a:t>Rings of different diameter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677</Words>
  <Application>Microsoft Office PowerPoint</Application>
  <PresentationFormat>如螢幕大小 (4:3)</PresentationFormat>
  <Paragraphs>206</Paragraphs>
  <Slides>27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27</vt:i4>
      </vt:variant>
    </vt:vector>
  </HeadingPairs>
  <TitlesOfParts>
    <vt:vector size="31" baseType="lpstr">
      <vt:lpstr>自訂設計</vt:lpstr>
      <vt:lpstr>Graph</vt:lpstr>
      <vt:lpstr>Equation</vt:lpstr>
      <vt:lpstr>MathType 5.0 Equation</vt:lpstr>
      <vt:lpstr>投影片 0</vt:lpstr>
      <vt:lpstr>Problem # 17</vt:lpstr>
      <vt:lpstr>Overview</vt:lpstr>
      <vt:lpstr>Observation</vt:lpstr>
      <vt:lpstr>Problem Analysis</vt:lpstr>
      <vt:lpstr>Problem Analysis</vt:lpstr>
      <vt:lpstr>Problem Analysis</vt:lpstr>
      <vt:lpstr>Experiment</vt:lpstr>
      <vt:lpstr>Experiment Setup</vt:lpstr>
      <vt:lpstr>The Charging Curve</vt:lpstr>
      <vt:lpstr>The Charging Curve</vt:lpstr>
      <vt:lpstr>投影片 11</vt:lpstr>
      <vt:lpstr>The Charging Curve</vt:lpstr>
      <vt:lpstr>The Charging Curve</vt:lpstr>
      <vt:lpstr>Maximum Voltage and Insulation</vt:lpstr>
      <vt:lpstr>Maximum Voltage and Ring Position</vt:lpstr>
      <vt:lpstr>投影片 16</vt:lpstr>
      <vt:lpstr>投影片 17</vt:lpstr>
      <vt:lpstr>Maximum Voltage and Ring Diameter</vt:lpstr>
      <vt:lpstr>Maximum Voltage and Ring Diameter</vt:lpstr>
      <vt:lpstr>Maximum Voltage and Water Velocity</vt:lpstr>
      <vt:lpstr>Conclusions &amp; Summary</vt:lpstr>
      <vt:lpstr>References</vt:lpstr>
      <vt:lpstr>Thank you</vt:lpstr>
      <vt:lpstr>投影片 24</vt:lpstr>
      <vt:lpstr>Problem Analysis</vt:lpstr>
      <vt:lpstr>Concluding Remarks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1  Electromagnetic cannon</dc:title>
  <dc:creator>USER</dc:creator>
  <cp:lastModifiedBy>Franklin</cp:lastModifiedBy>
  <cp:revision>245</cp:revision>
  <dcterms:created xsi:type="dcterms:W3CDTF">2010-02-06T06:34:00Z</dcterms:created>
  <dcterms:modified xsi:type="dcterms:W3CDTF">2010-07-11T14:00:45Z</dcterms:modified>
</cp:coreProperties>
</file>