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58" r:id="rId5"/>
    <p:sldId id="259" r:id="rId6"/>
    <p:sldId id="260" r:id="rId7"/>
    <p:sldId id="262" r:id="rId8"/>
    <p:sldId id="263" r:id="rId9"/>
    <p:sldId id="264" r:id="rId10"/>
    <p:sldId id="265" r:id="rId11"/>
    <p:sldId id="266" r:id="rId12"/>
    <p:sldId id="267" r:id="rId13"/>
    <p:sldId id="268" r:id="rId14"/>
    <p:sldId id="277" r:id="rId15"/>
    <p:sldId id="269" r:id="rId16"/>
    <p:sldId id="270" r:id="rId17"/>
    <p:sldId id="271" r:id="rId18"/>
    <p:sldId id="274" r:id="rId19"/>
    <p:sldId id="272" r:id="rId20"/>
    <p:sldId id="273" r:id="rId21"/>
    <p:sldId id="275" r:id="rId22"/>
    <p:sldId id="276" r:id="rId23"/>
    <p:sldId id="278" r:id="rId24"/>
    <p:sldId id="279" r:id="rId25"/>
    <p:sldId id="280" r:id="rId26"/>
    <p:sldId id="281" r:id="rId27"/>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6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hyperlink" Target="http://www.coilgun.info/about/home.htm"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www.coilgun.info/about/home.htm"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2">
        <a:schemeClr val="bg2"/>
      </p:bgRef>
    </p:bg>
    <p:spTree>
      <p:nvGrpSpPr>
        <p:cNvPr id="1" name=""/>
        <p:cNvGrpSpPr/>
        <p:nvPr/>
      </p:nvGrpSpPr>
      <p:grpSpPr>
        <a:xfrm>
          <a:off x="0" y="0"/>
          <a:ext cx="0" cy="0"/>
          <a:chOff x="0" y="0"/>
          <a:chExt cx="0" cy="0"/>
        </a:xfrm>
      </p:grpSpPr>
      <p:sp>
        <p:nvSpPr>
          <p:cNvPr id="9" name="標題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TW" altLang="en-US" smtClean="0"/>
              <a:t>按一下以編輯母片標題樣式</a:t>
            </a:r>
            <a:endParaRPr kumimoji="0" lang="en-US"/>
          </a:p>
        </p:txBody>
      </p:sp>
      <p:sp>
        <p:nvSpPr>
          <p:cNvPr id="17" name="副標題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30" name="日期版面配置區 29"/>
          <p:cNvSpPr>
            <a:spLocks noGrp="1"/>
          </p:cNvSpPr>
          <p:nvPr>
            <p:ph type="dt" sz="half" idx="10"/>
          </p:nvPr>
        </p:nvSpPr>
        <p:spPr/>
        <p:txBody>
          <a:bodyPr/>
          <a:lstStyle/>
          <a:p>
            <a:fld id="{5BBEAD13-0566-4C6C-97E7-55F17F24B09F}" type="datetimeFigureOut">
              <a:rPr lang="zh-TW" altLang="en-US" smtClean="0"/>
              <a:pPr/>
              <a:t>2010/5/25</a:t>
            </a:fld>
            <a:endParaRPr lang="zh-TW" altLang="en-US"/>
          </a:p>
        </p:txBody>
      </p:sp>
      <p:sp>
        <p:nvSpPr>
          <p:cNvPr id="19" name="頁尾版面配置區 18"/>
          <p:cNvSpPr>
            <a:spLocks noGrp="1"/>
          </p:cNvSpPr>
          <p:nvPr>
            <p:ph type="ftr" sz="quarter" idx="11"/>
          </p:nvPr>
        </p:nvSpPr>
        <p:spPr/>
        <p:txBody>
          <a:bodyPr/>
          <a:lstStyle/>
          <a:p>
            <a:endParaRPr lang="zh-TW" altLang="en-US" dirty="0"/>
          </a:p>
        </p:txBody>
      </p:sp>
      <p:sp>
        <p:nvSpPr>
          <p:cNvPr id="27" name="投影片編號版面配置區 26"/>
          <p:cNvSpPr>
            <a:spLocks noGrp="1"/>
          </p:cNvSpPr>
          <p:nvPr>
            <p:ph type="sldNum" sz="quarter" idx="12"/>
          </p:nvPr>
        </p:nvSpPr>
        <p:spPr>
          <a:xfrm>
            <a:off x="3714744" y="6356350"/>
            <a:ext cx="4972056" cy="365125"/>
          </a:xfrm>
        </p:spPr>
        <p:txBody>
          <a:bodyPr/>
          <a:lstStyle/>
          <a:p>
            <a:r>
              <a:rPr lang="en-US" altLang="zh-TW" b="1" dirty="0" smtClean="0"/>
              <a:t>Barry's </a:t>
            </a:r>
            <a:r>
              <a:rPr lang="en-US" altLang="zh-TW" b="1" dirty="0" err="1" smtClean="0"/>
              <a:t>Coilgun</a:t>
            </a:r>
            <a:r>
              <a:rPr lang="en-US" altLang="zh-TW" b="1" dirty="0" smtClean="0"/>
              <a:t> Design  </a:t>
            </a:r>
            <a:r>
              <a:rPr lang="en-US" altLang="zh-TW" dirty="0" smtClean="0">
                <a:hlinkClick r:id="rId2"/>
              </a:rPr>
              <a:t>http://www.coilgun.info/about/home.htm</a:t>
            </a:r>
            <a:endParaRPr lang="zh-TW" alt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2010/5/25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914401"/>
            <a:ext cx="2057400" cy="5211763"/>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914401"/>
            <a:ext cx="6019800" cy="5211763"/>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2010/5/25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2010/5/25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
        <p:nvSpPr>
          <p:cNvPr id="7" name="投影片編號版面配置區 26"/>
          <p:cNvSpPr txBox="1">
            <a:spLocks/>
          </p:cNvSpPr>
          <p:nvPr userDrawn="1"/>
        </p:nvSpPr>
        <p:spPr>
          <a:xfrm>
            <a:off x="3714744" y="6356350"/>
            <a:ext cx="4972056" cy="365125"/>
          </a:xfrm>
          <a:prstGeom prst="rect">
            <a:avLst/>
          </a:prstGeom>
        </p:spPr>
        <p:txBody>
          <a:bodyPr vert="horz" lIns="0" tIns="0" rIns="0" bIns="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1" i="0" u="none" strike="noStrike" kern="1200" cap="none" spc="0" normalizeH="0" baseline="0" noProof="0" smtClean="0">
                <a:ln>
                  <a:noFill/>
                </a:ln>
                <a:solidFill>
                  <a:schemeClr val="tx2">
                    <a:shade val="90000"/>
                  </a:schemeClr>
                </a:solidFill>
                <a:effectLst/>
                <a:uLnTx/>
                <a:uFillTx/>
                <a:latin typeface="+mn-lt"/>
                <a:ea typeface="+mn-ea"/>
                <a:cs typeface="+mn-cs"/>
              </a:rPr>
              <a:t>Barry's Coilgun Design  </a:t>
            </a:r>
            <a:r>
              <a:rPr kumimoji="0" lang="en-US" altLang="zh-TW" sz="1200" b="0" i="0" u="none" strike="noStrike" kern="1200" cap="none" spc="0" normalizeH="0" baseline="0" noProof="0" smtClean="0">
                <a:ln>
                  <a:noFill/>
                </a:ln>
                <a:solidFill>
                  <a:schemeClr val="tx2">
                    <a:shade val="90000"/>
                  </a:schemeClr>
                </a:solidFill>
                <a:effectLst/>
                <a:uLnTx/>
                <a:uFillTx/>
                <a:latin typeface="+mn-lt"/>
                <a:ea typeface="+mn-ea"/>
                <a:cs typeface="+mn-cs"/>
                <a:hlinkClick r:id="rId2"/>
              </a:rPr>
              <a:t>http://www.coilgun.info/about/home.htm</a:t>
            </a:r>
            <a:endParaRPr kumimoji="0" lang="zh-TW" altLang="en-US" sz="1200" b="0" i="0" u="none" strike="noStrike" kern="1200" cap="none" spc="0" normalizeH="0" baseline="0" noProof="0" dirty="0">
              <a:ln>
                <a:noFill/>
              </a:ln>
              <a:solidFill>
                <a:schemeClr val="tx2">
                  <a:shade val="90000"/>
                </a:schemeClr>
              </a:solidFill>
              <a:effectLst/>
              <a:uLnTx/>
              <a:uFillTx/>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bg>
      <p:bgRef idx="1002">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2010/5/25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5BBEAD13-0566-4C6C-97E7-55F17F24B09F}" type="datetimeFigureOut">
              <a:rPr lang="zh-TW" altLang="en-US" smtClean="0"/>
              <a:pPr/>
              <a:t>2010/5/25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tIns="45720" anchor="b"/>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5BBEAD13-0566-4C6C-97E7-55F17F24B09F}" type="datetimeFigureOut">
              <a:rPr lang="zh-TW" altLang="en-US" smtClean="0"/>
              <a:pPr/>
              <a:t>2010/5/25</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5BBEAD13-0566-4C6C-97E7-55F17F24B09F}" type="datetimeFigureOut">
              <a:rPr lang="zh-TW" altLang="en-US" smtClean="0"/>
              <a:pPr/>
              <a:t>2010/5/25</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BBEAD13-0566-4C6C-97E7-55F17F24B09F}" type="datetimeFigureOut">
              <a:rPr lang="zh-TW" altLang="en-US" smtClean="0"/>
              <a:pPr/>
              <a:t>2010/5/25</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5BBEAD13-0566-4C6C-97E7-55F17F24B09F}" type="datetimeFigureOut">
              <a:rPr lang="zh-TW" altLang="en-US" smtClean="0"/>
              <a:pPr/>
              <a:t>2010/5/25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剪去並圓角化單一角落矩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標題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zh-TW" altLang="en-US" smtClean="0"/>
              <a:t>按一下以編輯母片標題樣式</a:t>
            </a:r>
            <a:endParaRPr kumimoji="0" lang="en-US"/>
          </a:p>
        </p:txBody>
      </p:sp>
      <p:sp>
        <p:nvSpPr>
          <p:cNvPr id="4" name="文字版面配置區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5BBEAD13-0566-4C6C-97E7-55F17F24B09F}" type="datetimeFigureOut">
              <a:rPr lang="zh-TW" altLang="en-US" smtClean="0"/>
              <a:pPr/>
              <a:t>2010/5/25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077200" y="6356350"/>
            <a:ext cx="609600" cy="365125"/>
          </a:xfrm>
        </p:spPr>
        <p:txBody>
          <a:bodyPr/>
          <a:lstStyle/>
          <a:p>
            <a:fld id="{73DA0BB7-265A-403C-9275-D587AB510EDC}" type="slidenum">
              <a:rPr lang="zh-TW" altLang="en-US" smtClean="0"/>
              <a:pPr/>
              <a:t>‹#›</a:t>
            </a:fld>
            <a:endParaRPr lang="zh-TW" altLang="en-US"/>
          </a:p>
        </p:txBody>
      </p:sp>
      <p:sp>
        <p:nvSpPr>
          <p:cNvPr id="3" name="圖片版面配置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TW" altLang="en-US" smtClean="0"/>
              <a:t>按一下圖示以新增圖片</a:t>
            </a:r>
            <a:endParaRPr kumimoji="0" lang="en-US" dirty="0"/>
          </a:p>
        </p:txBody>
      </p:sp>
      <p:sp>
        <p:nvSpPr>
          <p:cNvPr id="10" name="手繪多邊形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手繪多邊形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手繪多邊形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手繪多邊形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標題版面配置區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zh-TW" altLang="en-US" smtClean="0"/>
              <a:t>按一下以編輯母片標題樣式</a:t>
            </a:r>
            <a:endParaRPr kumimoji="0" lang="en-US"/>
          </a:p>
        </p:txBody>
      </p:sp>
      <p:sp>
        <p:nvSpPr>
          <p:cNvPr id="30" name="文字版面配置區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日期版面配置區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BEAD13-0566-4C6C-97E7-55F17F24B09F}" type="datetimeFigureOut">
              <a:rPr lang="zh-TW" altLang="en-US" smtClean="0"/>
              <a:pPr/>
              <a:t>2010/5/25</a:t>
            </a:fld>
            <a:endParaRPr lang="zh-TW" altLang="en-US"/>
          </a:p>
        </p:txBody>
      </p:sp>
      <p:sp>
        <p:nvSpPr>
          <p:cNvPr id="22" name="頁尾版面配置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zh-TW" altLang="en-US"/>
          </a:p>
        </p:txBody>
      </p:sp>
      <p:sp>
        <p:nvSpPr>
          <p:cNvPr id="18" name="投影片編號版面配置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3DA0BB7-265A-403C-9275-D587AB510EDC}" type="slidenum">
              <a:rPr lang="zh-TW" altLang="en-US" smtClean="0"/>
              <a:pPr/>
              <a:t>‹#›</a:t>
            </a:fld>
            <a:endParaRPr lang="zh-TW" altLang="en-US"/>
          </a:p>
        </p:txBody>
      </p:sp>
      <p:grpSp>
        <p:nvGrpSpPr>
          <p:cNvPr id="2" name="群組 1"/>
          <p:cNvGrpSpPr/>
          <p:nvPr/>
        </p:nvGrpSpPr>
        <p:grpSpPr>
          <a:xfrm>
            <a:off x="-19017" y="202408"/>
            <a:ext cx="9180548" cy="649224"/>
            <a:chOff x="-19045" y="216550"/>
            <a:chExt cx="9180548" cy="649224"/>
          </a:xfrm>
        </p:grpSpPr>
        <p:sp>
          <p:nvSpPr>
            <p:cNvPr id="12" name="手繪多邊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手繪多邊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image" Target="../media/image21.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6.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8.gif"/><Relationship Id="rId2" Type="http://schemas.openxmlformats.org/officeDocument/2006/relationships/image" Target="../media/image27.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0.gif"/><Relationship Id="rId2" Type="http://schemas.openxmlformats.org/officeDocument/2006/relationships/image" Target="../media/image29.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2.gif"/><Relationship Id="rId2" Type="http://schemas.openxmlformats.org/officeDocument/2006/relationships/image" Target="../media/image31.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4.gif"/><Relationship Id="rId2" Type="http://schemas.openxmlformats.org/officeDocument/2006/relationships/image" Target="../media/image33.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6.gif"/><Relationship Id="rId2" Type="http://schemas.openxmlformats.org/officeDocument/2006/relationships/image" Target="../media/image35.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hyperlink" Target="http://www.coilgun.info/theorymath/solenoidphysics.htm" TargetMode="External"/><Relationship Id="rId7" Type="http://schemas.openxmlformats.org/officeDocument/2006/relationships/image" Target="../media/image6.gif"/><Relationship Id="rId2" Type="http://schemas.openxmlformats.org/officeDocument/2006/relationships/hyperlink" Target="http://www.coilgun.info/theorymath/home.htm" TargetMode="External"/><Relationship Id="rId1" Type="http://schemas.openxmlformats.org/officeDocument/2006/relationships/slideLayout" Target="../slideLayouts/slideLayout2.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hyperlink" Target="http://www.coilgun.info/theorymath/magneticfield.ht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hyperlink" Target="http://www.coilgun.info/theorycapacitors/home.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oilgun.info/theoryinductors/dampedoscillator.htm" TargetMode="External"/><Relationship Id="rId7" Type="http://schemas.openxmlformats.org/officeDocument/2006/relationships/image" Target="../media/image12.gif"/><Relationship Id="rId2" Type="http://schemas.openxmlformats.org/officeDocument/2006/relationships/hyperlink" Target="http://www.coilgun.info/theoryinductors/home.htm" TargetMode="External"/><Relationship Id="rId1" Type="http://schemas.openxmlformats.org/officeDocument/2006/relationships/slideLayout" Target="../slideLayouts/slideLayout2.xml"/><Relationship Id="rId6" Type="http://schemas.openxmlformats.org/officeDocument/2006/relationships/image" Target="../media/image11.gif"/><Relationship Id="rId5" Type="http://schemas.openxmlformats.org/officeDocument/2006/relationships/image" Target="../media/image10.gif"/><Relationship Id="rId4" Type="http://schemas.openxmlformats.org/officeDocument/2006/relationships/image" Target="../media/image9.gif"/></Relationships>
</file>

<file path=ppt/slides/_rels/slide7.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hyperlink" Target="http://www.coilgun.info/theoryinductors/dampedoscillator.htm" TargetMode="External"/><Relationship Id="rId1" Type="http://schemas.openxmlformats.org/officeDocument/2006/relationships/slideLayout" Target="../slideLayouts/slideLayout2.xml"/><Relationship Id="rId6" Type="http://schemas.openxmlformats.org/officeDocument/2006/relationships/image" Target="../media/image15.gif"/><Relationship Id="rId5" Type="http://schemas.openxmlformats.org/officeDocument/2006/relationships/image" Target="../media/image14.gif"/><Relationship Id="rId4" Type="http://schemas.openxmlformats.org/officeDocument/2006/relationships/image" Target="../media/image13.gif"/></Relationships>
</file>

<file path=ppt/slides/_rels/slide8.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hyperlink" Target="http://www.coilgun.info/speed/home.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357158" y="1714488"/>
            <a:ext cx="7772400" cy="1470025"/>
          </a:xfrm>
        </p:spPr>
        <p:txBody>
          <a:bodyPr>
            <a:normAutofit fontScale="90000"/>
          </a:bodyPr>
          <a:lstStyle/>
          <a:p>
            <a:r>
              <a:rPr lang="en-US" altLang="zh-TW" dirty="0" smtClean="0"/>
              <a:t>Introduction For Coil gun </a:t>
            </a:r>
            <a:br>
              <a:rPr lang="en-US" altLang="zh-TW" dirty="0" smtClean="0"/>
            </a:br>
            <a:endParaRPr lang="zh-TW" altLang="en-US" dirty="0"/>
          </a:p>
        </p:txBody>
      </p:sp>
      <p:sp>
        <p:nvSpPr>
          <p:cNvPr id="3" name="副標題 2"/>
          <p:cNvSpPr>
            <a:spLocks noGrp="1"/>
          </p:cNvSpPr>
          <p:nvPr>
            <p:ph type="subTitle" idx="1"/>
          </p:nvPr>
        </p:nvSpPr>
        <p:spPr>
          <a:xfrm>
            <a:off x="1371600" y="3886200"/>
            <a:ext cx="6400800" cy="614370"/>
          </a:xfrm>
        </p:spPr>
        <p:txBody>
          <a:bodyPr/>
          <a:lstStyle/>
          <a:p>
            <a:r>
              <a:rPr lang="en-US" altLang="zh-TW" dirty="0" smtClean="0"/>
              <a:t>-</a:t>
            </a:r>
            <a:r>
              <a:rPr lang="en-US" altLang="zh-TW" b="1" dirty="0" smtClean="0"/>
              <a:t>Barry's </a:t>
            </a:r>
            <a:r>
              <a:rPr lang="en-US" altLang="zh-TW" b="1" dirty="0" err="1" smtClean="0"/>
              <a:t>Coilgun</a:t>
            </a:r>
            <a:r>
              <a:rPr lang="en-US" altLang="zh-TW" b="1" dirty="0" smtClean="0"/>
              <a:t> Design</a:t>
            </a:r>
          </a:p>
          <a:p>
            <a:endParaRPr lang="zh-TW"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71472" y="1000108"/>
            <a:ext cx="8229600" cy="4389120"/>
          </a:xfrm>
        </p:spPr>
        <p:txBody>
          <a:bodyPr>
            <a:normAutofit/>
          </a:bodyPr>
          <a:lstStyle/>
          <a:p>
            <a:r>
              <a:rPr lang="en-US" altLang="zh-TW" sz="2400" dirty="0" smtClean="0"/>
              <a:t>Result: </a:t>
            </a:r>
            <a:r>
              <a:rPr lang="en-US" altLang="zh-TW" sz="2400" dirty="0" smtClean="0"/>
              <a:t>Turns</a:t>
            </a:r>
          </a:p>
          <a:p>
            <a:pPr>
              <a:buNone/>
            </a:pPr>
            <a:r>
              <a:rPr lang="zh-TW" altLang="en-US" sz="1800" dirty="0" smtClean="0"/>
              <a:t>＊</a:t>
            </a:r>
            <a:r>
              <a:rPr lang="en-US" altLang="zh-TW" sz="1800" dirty="0" smtClean="0"/>
              <a:t> The timing</a:t>
            </a:r>
            <a:r>
              <a:rPr lang="en-US" altLang="zh-TW" sz="1800" dirty="0" smtClean="0"/>
              <a:t> is entirely controlled by the inductance and capacitance. The coil </a:t>
            </a:r>
            <a:r>
              <a:rPr lang="en-US" altLang="zh-TW" sz="1800" dirty="0" smtClean="0"/>
              <a:t> should </a:t>
            </a:r>
            <a:r>
              <a:rPr lang="en-US" altLang="zh-TW" sz="1800" dirty="0" smtClean="0"/>
              <a:t>be wound with taps at various layers, so you can choose the number of turns and therefore the inductance.</a:t>
            </a:r>
            <a:endParaRPr lang="zh-TW" altLang="en-US" sz="1800" dirty="0"/>
          </a:p>
        </p:txBody>
      </p:sp>
      <p:sp>
        <p:nvSpPr>
          <p:cNvPr id="4" name="標題 1"/>
          <p:cNvSpPr>
            <a:spLocks noGrp="1"/>
          </p:cNvSpPr>
          <p:nvPr>
            <p:ph type="title"/>
          </p:nvPr>
        </p:nvSpPr>
        <p:spPr>
          <a:xfrm>
            <a:off x="571472" y="571480"/>
            <a:ext cx="8229600" cy="653210"/>
          </a:xfrm>
        </p:spPr>
        <p:txBody>
          <a:bodyPr>
            <a:normAutofit fontScale="90000"/>
          </a:bodyPr>
          <a:lstStyle/>
          <a:p>
            <a:r>
              <a:rPr lang="en-US" altLang="zh-TW" sz="2800" b="1" dirty="0" smtClean="0"/>
              <a:t>Barry's </a:t>
            </a:r>
            <a:r>
              <a:rPr lang="en-US" altLang="zh-TW" sz="3100" b="1" dirty="0" err="1" smtClean="0"/>
              <a:t>Coilgun</a:t>
            </a:r>
            <a:r>
              <a:rPr lang="en-US" altLang="zh-TW" sz="3100" b="1" dirty="0" smtClean="0"/>
              <a:t> </a:t>
            </a:r>
            <a:r>
              <a:rPr lang="en-US" altLang="zh-TW" sz="2800" b="1" dirty="0" smtClean="0"/>
              <a:t>(1)  </a:t>
            </a:r>
            <a:br>
              <a:rPr lang="en-US" altLang="zh-TW" sz="2800" b="1" dirty="0" smtClean="0"/>
            </a:br>
            <a:endParaRPr lang="zh-TW" altLang="en-US" sz="2800" dirty="0"/>
          </a:p>
        </p:txBody>
      </p:sp>
      <p:graphicFrame>
        <p:nvGraphicFramePr>
          <p:cNvPr id="5" name="表格 4"/>
          <p:cNvGraphicFramePr>
            <a:graphicFrameLocks noGrp="1"/>
          </p:cNvGraphicFramePr>
          <p:nvPr/>
        </p:nvGraphicFramePr>
        <p:xfrm>
          <a:off x="571472" y="2714620"/>
          <a:ext cx="4429156" cy="2194560"/>
        </p:xfrm>
        <a:graphic>
          <a:graphicData uri="http://schemas.openxmlformats.org/drawingml/2006/table">
            <a:tbl>
              <a:tblPr/>
              <a:tblGrid>
                <a:gridCol w="928694"/>
                <a:gridCol w="3500462"/>
              </a:tblGrid>
              <a:tr h="271106">
                <a:tc>
                  <a:txBody>
                    <a:bodyPr/>
                    <a:lstStyle/>
                    <a:p>
                      <a:r>
                        <a:rPr lang="en-US"/>
                        <a:t>Layers</a:t>
                      </a:r>
                    </a:p>
                  </a:txBody>
                  <a:tcPr marL="0" marR="0" marT="0" marB="0" anchor="ctr">
                    <a:lnL>
                      <a:noFill/>
                    </a:lnL>
                    <a:lnR>
                      <a:noFill/>
                    </a:lnR>
                    <a:lnT>
                      <a:noFill/>
                    </a:lnT>
                    <a:lnB>
                      <a:noFill/>
                    </a:lnB>
                  </a:tcPr>
                </a:tc>
                <a:tc>
                  <a:txBody>
                    <a:bodyPr/>
                    <a:lstStyle/>
                    <a:p>
                      <a:r>
                        <a:rPr lang="en-US"/>
                        <a:t>Result</a:t>
                      </a:r>
                    </a:p>
                  </a:txBody>
                  <a:tcPr marL="0" marR="0" marT="0" marB="0" anchor="ctr">
                    <a:lnL>
                      <a:noFill/>
                    </a:lnL>
                    <a:lnR>
                      <a:noFill/>
                    </a:lnR>
                    <a:lnT>
                      <a:noFill/>
                    </a:lnT>
                    <a:lnB>
                      <a:noFill/>
                    </a:lnB>
                  </a:tcPr>
                </a:tc>
              </a:tr>
              <a:tr h="271106">
                <a:tc>
                  <a:txBody>
                    <a:bodyPr/>
                    <a:lstStyle/>
                    <a:p>
                      <a:r>
                        <a:rPr lang="en-US" altLang="zh-TW"/>
                        <a:t>14</a:t>
                      </a:r>
                    </a:p>
                  </a:txBody>
                  <a:tcPr marL="0" marR="0" marT="0" marB="0" anchor="ctr">
                    <a:lnL>
                      <a:noFill/>
                    </a:lnL>
                    <a:lnR>
                      <a:noFill/>
                    </a:lnR>
                    <a:lnT>
                      <a:noFill/>
                    </a:lnT>
                    <a:lnB>
                      <a:noFill/>
                    </a:lnB>
                  </a:tcPr>
                </a:tc>
                <a:tc>
                  <a:txBody>
                    <a:bodyPr/>
                    <a:lstStyle/>
                    <a:p>
                      <a:r>
                        <a:rPr lang="en-US" dirty="0"/>
                        <a:t>strong snap to middle of coil </a:t>
                      </a:r>
                    </a:p>
                  </a:txBody>
                  <a:tcPr marL="0" marR="0" marT="0" marB="0" anchor="ctr">
                    <a:lnL>
                      <a:noFill/>
                    </a:lnL>
                    <a:lnR>
                      <a:noFill/>
                    </a:lnR>
                    <a:lnT>
                      <a:noFill/>
                    </a:lnT>
                    <a:lnB>
                      <a:noFill/>
                    </a:lnB>
                  </a:tcPr>
                </a:tc>
              </a:tr>
              <a:tr h="271106">
                <a:tc>
                  <a:txBody>
                    <a:bodyPr/>
                    <a:lstStyle/>
                    <a:p>
                      <a:r>
                        <a:rPr lang="en-US" altLang="zh-TW"/>
                        <a:t>12</a:t>
                      </a:r>
                    </a:p>
                  </a:txBody>
                  <a:tcPr marL="0" marR="0" marT="0" marB="0" anchor="ctr">
                    <a:lnL>
                      <a:noFill/>
                    </a:lnL>
                    <a:lnR>
                      <a:noFill/>
                    </a:lnR>
                    <a:lnT>
                      <a:noFill/>
                    </a:lnT>
                    <a:lnB>
                      <a:noFill/>
                    </a:lnB>
                  </a:tcPr>
                </a:tc>
                <a:tc>
                  <a:txBody>
                    <a:bodyPr/>
                    <a:lstStyle/>
                    <a:p>
                      <a:r>
                        <a:rPr lang="en-US"/>
                        <a:t>strong snap to middle of coil</a:t>
                      </a:r>
                    </a:p>
                  </a:txBody>
                  <a:tcPr marL="0" marR="0" marT="0" marB="0" anchor="ctr">
                    <a:lnL>
                      <a:noFill/>
                    </a:lnL>
                    <a:lnR>
                      <a:noFill/>
                    </a:lnR>
                    <a:lnT>
                      <a:noFill/>
                    </a:lnT>
                    <a:lnB>
                      <a:noFill/>
                    </a:lnB>
                  </a:tcPr>
                </a:tc>
              </a:tr>
              <a:tr h="271106">
                <a:tc>
                  <a:txBody>
                    <a:bodyPr/>
                    <a:lstStyle/>
                    <a:p>
                      <a:r>
                        <a:rPr lang="en-US" altLang="zh-TW"/>
                        <a:t>10</a:t>
                      </a:r>
                    </a:p>
                  </a:txBody>
                  <a:tcPr marL="0" marR="0" marT="0" marB="0" anchor="ctr">
                    <a:lnL>
                      <a:noFill/>
                    </a:lnL>
                    <a:lnR>
                      <a:noFill/>
                    </a:lnR>
                    <a:lnT>
                      <a:noFill/>
                    </a:lnT>
                    <a:lnB>
                      <a:noFill/>
                    </a:lnB>
                  </a:tcPr>
                </a:tc>
                <a:tc>
                  <a:txBody>
                    <a:bodyPr/>
                    <a:lstStyle/>
                    <a:p>
                      <a:r>
                        <a:rPr lang="en-US"/>
                        <a:t>strong snap to middle of coil</a:t>
                      </a:r>
                    </a:p>
                  </a:txBody>
                  <a:tcPr marL="0" marR="0" marT="0" marB="0" anchor="ctr">
                    <a:lnL>
                      <a:noFill/>
                    </a:lnL>
                    <a:lnR>
                      <a:noFill/>
                    </a:lnR>
                    <a:lnT>
                      <a:noFill/>
                    </a:lnT>
                    <a:lnB>
                      <a:noFill/>
                    </a:lnB>
                  </a:tcPr>
                </a:tc>
              </a:tr>
              <a:tr h="271106">
                <a:tc>
                  <a:txBody>
                    <a:bodyPr/>
                    <a:lstStyle/>
                    <a:p>
                      <a:r>
                        <a:rPr lang="en-US" altLang="zh-TW"/>
                        <a:t>8</a:t>
                      </a:r>
                    </a:p>
                  </a:txBody>
                  <a:tcPr marL="0" marR="0" marT="0" marB="0" anchor="ctr">
                    <a:lnL>
                      <a:noFill/>
                    </a:lnL>
                    <a:lnR>
                      <a:noFill/>
                    </a:lnR>
                    <a:lnT>
                      <a:noFill/>
                    </a:lnT>
                    <a:lnB>
                      <a:noFill/>
                    </a:lnB>
                  </a:tcPr>
                </a:tc>
                <a:tc>
                  <a:txBody>
                    <a:bodyPr/>
                    <a:lstStyle/>
                    <a:p>
                      <a:r>
                        <a:rPr lang="en-US"/>
                        <a:t>strong snap, fell out wrong end</a:t>
                      </a:r>
                    </a:p>
                  </a:txBody>
                  <a:tcPr marL="0" marR="0" marT="0" marB="0" anchor="ctr">
                    <a:lnL>
                      <a:noFill/>
                    </a:lnL>
                    <a:lnR>
                      <a:noFill/>
                    </a:lnR>
                    <a:lnT>
                      <a:noFill/>
                    </a:lnT>
                    <a:lnB>
                      <a:noFill/>
                    </a:lnB>
                  </a:tcPr>
                </a:tc>
              </a:tr>
              <a:tr h="271106">
                <a:tc>
                  <a:txBody>
                    <a:bodyPr/>
                    <a:lstStyle/>
                    <a:p>
                      <a:r>
                        <a:rPr lang="en-US" altLang="zh-TW"/>
                        <a:t>6</a:t>
                      </a:r>
                    </a:p>
                  </a:txBody>
                  <a:tcPr marL="0" marR="0" marT="0" marB="0" anchor="ctr">
                    <a:lnL>
                      <a:noFill/>
                    </a:lnL>
                    <a:lnR>
                      <a:noFill/>
                    </a:lnR>
                    <a:lnT>
                      <a:noFill/>
                    </a:lnT>
                    <a:lnB>
                      <a:noFill/>
                    </a:lnB>
                  </a:tcPr>
                </a:tc>
                <a:tc>
                  <a:txBody>
                    <a:bodyPr/>
                    <a:lstStyle/>
                    <a:p>
                      <a:r>
                        <a:rPr lang="en-US"/>
                        <a:t>1.39 m/s forward</a:t>
                      </a:r>
                    </a:p>
                  </a:txBody>
                  <a:tcPr marL="0" marR="0" marT="0" marB="0" anchor="ctr">
                    <a:lnL>
                      <a:noFill/>
                    </a:lnL>
                    <a:lnR>
                      <a:noFill/>
                    </a:lnR>
                    <a:lnT>
                      <a:noFill/>
                    </a:lnT>
                    <a:lnB>
                      <a:noFill/>
                    </a:lnB>
                  </a:tcPr>
                </a:tc>
              </a:tr>
              <a:tr h="271106">
                <a:tc>
                  <a:txBody>
                    <a:bodyPr/>
                    <a:lstStyle/>
                    <a:p>
                      <a:r>
                        <a:rPr lang="en-US" altLang="zh-TW"/>
                        <a:t>4</a:t>
                      </a:r>
                    </a:p>
                  </a:txBody>
                  <a:tcPr marL="0" marR="0" marT="0" marB="0" anchor="ctr">
                    <a:lnL>
                      <a:noFill/>
                    </a:lnL>
                    <a:lnR>
                      <a:noFill/>
                    </a:lnR>
                    <a:lnT>
                      <a:noFill/>
                    </a:lnT>
                    <a:lnB>
                      <a:noFill/>
                    </a:lnB>
                  </a:tcPr>
                </a:tc>
                <a:tc>
                  <a:txBody>
                    <a:bodyPr/>
                    <a:lstStyle/>
                    <a:p>
                      <a:r>
                        <a:rPr lang="en-US"/>
                        <a:t>4.41 m/s</a:t>
                      </a:r>
                    </a:p>
                  </a:txBody>
                  <a:tcPr marL="0" marR="0" marT="0" marB="0" anchor="ctr">
                    <a:lnL>
                      <a:noFill/>
                    </a:lnL>
                    <a:lnR>
                      <a:noFill/>
                    </a:lnR>
                    <a:lnT>
                      <a:noFill/>
                    </a:lnT>
                    <a:lnB>
                      <a:noFill/>
                    </a:lnB>
                  </a:tcPr>
                </a:tc>
              </a:tr>
              <a:tr h="271106">
                <a:tc>
                  <a:txBody>
                    <a:bodyPr/>
                    <a:lstStyle/>
                    <a:p>
                      <a:r>
                        <a:rPr lang="en-US" altLang="zh-TW"/>
                        <a:t>2</a:t>
                      </a:r>
                    </a:p>
                  </a:txBody>
                  <a:tcPr marL="0" marR="0" marT="0" marB="0" anchor="ctr">
                    <a:lnL>
                      <a:noFill/>
                    </a:lnL>
                    <a:lnR>
                      <a:noFill/>
                    </a:lnR>
                    <a:lnT>
                      <a:noFill/>
                    </a:lnT>
                    <a:lnB>
                      <a:noFill/>
                    </a:lnB>
                  </a:tcPr>
                </a:tc>
                <a:tc>
                  <a:txBody>
                    <a:bodyPr/>
                    <a:lstStyle/>
                    <a:p>
                      <a:r>
                        <a:rPr lang="en-US" dirty="0"/>
                        <a:t>5.00 m/s</a:t>
                      </a:r>
                    </a:p>
                  </a:txBody>
                  <a:tcPr marL="0" marR="0" marT="0" marB="0" anchor="ctr">
                    <a:lnL>
                      <a:noFill/>
                    </a:lnL>
                    <a:lnR>
                      <a:noFill/>
                    </a:lnR>
                    <a:lnT>
                      <a:noFill/>
                    </a:lnT>
                    <a:lnB>
                      <a:noFill/>
                    </a:lnB>
                  </a:tcPr>
                </a:tc>
              </a:tr>
            </a:tbl>
          </a:graphicData>
        </a:graphic>
      </p:graphicFrame>
      <p:sp>
        <p:nvSpPr>
          <p:cNvPr id="25601"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endParaRPr>
          </a:p>
        </p:txBody>
      </p:sp>
      <p:pic>
        <p:nvPicPr>
          <p:cNvPr id="8" name="圖片 7" descr="numberoflayers.gif"/>
          <p:cNvPicPr>
            <a:picLocks noChangeAspect="1"/>
          </p:cNvPicPr>
          <p:nvPr/>
        </p:nvPicPr>
        <p:blipFill>
          <a:blip r:embed="rId2" cstate="print"/>
          <a:stretch>
            <a:fillRect/>
          </a:stretch>
        </p:blipFill>
        <p:spPr>
          <a:xfrm>
            <a:off x="4572000" y="2357430"/>
            <a:ext cx="4188788" cy="3000396"/>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00034" y="857232"/>
            <a:ext cx="8229600" cy="4389120"/>
          </a:xfrm>
        </p:spPr>
        <p:txBody>
          <a:bodyPr>
            <a:normAutofit/>
          </a:bodyPr>
          <a:lstStyle/>
          <a:p>
            <a:r>
              <a:rPr lang="en-US" altLang="zh-TW" sz="2400" dirty="0" smtClean="0"/>
              <a:t>Result: Length</a:t>
            </a:r>
          </a:p>
          <a:p>
            <a:pPr>
              <a:buNone/>
            </a:pPr>
            <a:endParaRPr lang="zh-TW" altLang="en-US" sz="2400" dirty="0"/>
          </a:p>
        </p:txBody>
      </p:sp>
      <p:sp>
        <p:nvSpPr>
          <p:cNvPr id="4" name="標題 1"/>
          <p:cNvSpPr>
            <a:spLocks noGrp="1"/>
          </p:cNvSpPr>
          <p:nvPr>
            <p:ph type="title"/>
          </p:nvPr>
        </p:nvSpPr>
        <p:spPr>
          <a:xfrm>
            <a:off x="571472" y="571480"/>
            <a:ext cx="8229600" cy="653210"/>
          </a:xfrm>
        </p:spPr>
        <p:txBody>
          <a:bodyPr>
            <a:normAutofit fontScale="90000"/>
          </a:bodyPr>
          <a:lstStyle/>
          <a:p>
            <a:r>
              <a:rPr lang="en-US" altLang="zh-TW" sz="2800" b="1" dirty="0" smtClean="0"/>
              <a:t>Barry's </a:t>
            </a:r>
            <a:r>
              <a:rPr lang="en-US" altLang="zh-TW" sz="3100" b="1" dirty="0" err="1" smtClean="0"/>
              <a:t>Coilgun</a:t>
            </a:r>
            <a:r>
              <a:rPr lang="en-US" altLang="zh-TW" sz="3100" b="1" dirty="0" smtClean="0"/>
              <a:t> </a:t>
            </a:r>
            <a:r>
              <a:rPr lang="en-US" altLang="zh-TW" sz="2800" b="1" dirty="0" smtClean="0"/>
              <a:t>(1)  </a:t>
            </a:r>
            <a:br>
              <a:rPr lang="en-US" altLang="zh-TW" sz="2800" b="1" dirty="0" smtClean="0"/>
            </a:br>
            <a:endParaRPr lang="zh-TW" altLang="en-US" sz="2800" dirty="0"/>
          </a:p>
        </p:txBody>
      </p:sp>
      <p:graphicFrame>
        <p:nvGraphicFramePr>
          <p:cNvPr id="5" name="表格 4"/>
          <p:cNvGraphicFramePr>
            <a:graphicFrameLocks noGrp="1"/>
          </p:cNvGraphicFramePr>
          <p:nvPr/>
        </p:nvGraphicFramePr>
        <p:xfrm>
          <a:off x="500034" y="1500174"/>
          <a:ext cx="3322287" cy="4124952"/>
        </p:xfrm>
        <a:graphic>
          <a:graphicData uri="http://schemas.openxmlformats.org/drawingml/2006/table">
            <a:tbl>
              <a:tblPr/>
              <a:tblGrid>
                <a:gridCol w="1107429"/>
                <a:gridCol w="1107429"/>
                <a:gridCol w="1107429"/>
              </a:tblGrid>
              <a:tr h="267124">
                <a:tc>
                  <a:txBody>
                    <a:bodyPr/>
                    <a:lstStyle/>
                    <a:p>
                      <a:r>
                        <a:rPr lang="en-US" sz="1700" dirty="0"/>
                        <a:t>Length</a:t>
                      </a:r>
                    </a:p>
                  </a:txBody>
                  <a:tcPr marL="84667" marR="84667" marT="42333" marB="42333" anchor="ctr">
                    <a:lnL>
                      <a:noFill/>
                    </a:lnL>
                    <a:lnR>
                      <a:noFill/>
                    </a:lnR>
                    <a:lnT>
                      <a:noFill/>
                    </a:lnT>
                    <a:lnB>
                      <a:noFill/>
                    </a:lnB>
                  </a:tcPr>
                </a:tc>
                <a:tc>
                  <a:txBody>
                    <a:bodyPr/>
                    <a:lstStyle/>
                    <a:p>
                      <a:r>
                        <a:rPr lang="en-US" sz="1700"/>
                        <a:t>Speed</a:t>
                      </a:r>
                    </a:p>
                  </a:txBody>
                  <a:tcPr marL="84667" marR="84667" marT="42333" marB="42333" anchor="ctr">
                    <a:lnL>
                      <a:noFill/>
                    </a:lnL>
                    <a:lnR>
                      <a:noFill/>
                    </a:lnR>
                    <a:lnT>
                      <a:noFill/>
                    </a:lnT>
                    <a:lnB>
                      <a:noFill/>
                    </a:lnB>
                  </a:tcPr>
                </a:tc>
                <a:tc>
                  <a:txBody>
                    <a:bodyPr/>
                    <a:lstStyle/>
                    <a:p>
                      <a:r>
                        <a:rPr lang="en-US" sz="1700"/>
                        <a:t>Energy</a:t>
                      </a:r>
                    </a:p>
                  </a:txBody>
                  <a:tcPr marL="84667" marR="84667" marT="42333" marB="42333" anchor="ctr">
                    <a:lnL>
                      <a:noFill/>
                    </a:lnL>
                    <a:lnR>
                      <a:noFill/>
                    </a:lnR>
                    <a:lnT>
                      <a:noFill/>
                    </a:lnT>
                    <a:lnB>
                      <a:noFill/>
                    </a:lnB>
                  </a:tcPr>
                </a:tc>
              </a:tr>
              <a:tr h="267124">
                <a:tc>
                  <a:txBody>
                    <a:bodyPr/>
                    <a:lstStyle/>
                    <a:p>
                      <a:r>
                        <a:rPr lang="en-US" sz="1700"/>
                        <a:t>16.3mm </a:t>
                      </a:r>
                    </a:p>
                  </a:txBody>
                  <a:tcPr marL="84667" marR="84667" marT="42333" marB="42333" anchor="ctr">
                    <a:lnL>
                      <a:noFill/>
                    </a:lnL>
                    <a:lnR>
                      <a:noFill/>
                    </a:lnR>
                    <a:lnT>
                      <a:noFill/>
                    </a:lnT>
                    <a:lnB>
                      <a:noFill/>
                    </a:lnB>
                  </a:tcPr>
                </a:tc>
                <a:tc>
                  <a:txBody>
                    <a:bodyPr/>
                    <a:lstStyle/>
                    <a:p>
                      <a:r>
                        <a:rPr lang="en-US" sz="1700"/>
                        <a:t>5.24 ms/s </a:t>
                      </a:r>
                    </a:p>
                  </a:txBody>
                  <a:tcPr marL="84667" marR="84667" marT="42333" marB="42333" anchor="ctr">
                    <a:lnL>
                      <a:noFill/>
                    </a:lnL>
                    <a:lnR>
                      <a:noFill/>
                    </a:lnR>
                    <a:lnT>
                      <a:noFill/>
                    </a:lnT>
                    <a:lnB>
                      <a:noFill/>
                    </a:lnB>
                  </a:tcPr>
                </a:tc>
                <a:tc>
                  <a:txBody>
                    <a:bodyPr/>
                    <a:lstStyle/>
                    <a:p>
                      <a:r>
                        <a:rPr lang="en-US" sz="1700" dirty="0"/>
                        <a:t>0.0501 J</a:t>
                      </a:r>
                    </a:p>
                  </a:txBody>
                  <a:tcPr marL="84667" marR="84667" marT="42333" marB="42333" anchor="ctr">
                    <a:lnL>
                      <a:noFill/>
                    </a:lnL>
                    <a:lnR>
                      <a:noFill/>
                    </a:lnR>
                    <a:lnT>
                      <a:noFill/>
                    </a:lnT>
                    <a:lnB>
                      <a:noFill/>
                    </a:lnB>
                  </a:tcPr>
                </a:tc>
              </a:tr>
              <a:tr h="267124">
                <a:tc>
                  <a:txBody>
                    <a:bodyPr/>
                    <a:lstStyle/>
                    <a:p>
                      <a:r>
                        <a:rPr lang="en-US" altLang="zh-TW" sz="1700"/>
                        <a:t>20.6</a:t>
                      </a:r>
                    </a:p>
                  </a:txBody>
                  <a:tcPr marL="84667" marR="84667" marT="42333" marB="42333" anchor="ctr">
                    <a:lnL>
                      <a:noFill/>
                    </a:lnL>
                    <a:lnR>
                      <a:noFill/>
                    </a:lnR>
                    <a:lnT>
                      <a:noFill/>
                    </a:lnT>
                    <a:lnB>
                      <a:noFill/>
                    </a:lnB>
                  </a:tcPr>
                </a:tc>
                <a:tc>
                  <a:txBody>
                    <a:bodyPr/>
                    <a:lstStyle/>
                    <a:p>
                      <a:r>
                        <a:rPr lang="en-US" altLang="zh-TW" sz="1700"/>
                        <a:t>5.34</a:t>
                      </a:r>
                    </a:p>
                  </a:txBody>
                  <a:tcPr marL="84667" marR="84667" marT="42333" marB="42333" anchor="ctr">
                    <a:lnL>
                      <a:noFill/>
                    </a:lnL>
                    <a:lnR>
                      <a:noFill/>
                    </a:lnR>
                    <a:lnT>
                      <a:noFill/>
                    </a:lnT>
                    <a:lnB>
                      <a:noFill/>
                    </a:lnB>
                  </a:tcPr>
                </a:tc>
                <a:tc>
                  <a:txBody>
                    <a:bodyPr/>
                    <a:lstStyle/>
                    <a:p>
                      <a:r>
                        <a:rPr lang="en-US" altLang="zh-TW" sz="1700"/>
                        <a:t>0.0659</a:t>
                      </a:r>
                    </a:p>
                  </a:txBody>
                  <a:tcPr marL="84667" marR="84667" marT="42333" marB="42333" anchor="ctr">
                    <a:lnL>
                      <a:noFill/>
                    </a:lnL>
                    <a:lnR>
                      <a:noFill/>
                    </a:lnR>
                    <a:lnT>
                      <a:noFill/>
                    </a:lnT>
                    <a:lnB>
                      <a:noFill/>
                    </a:lnB>
                  </a:tcPr>
                </a:tc>
              </a:tr>
              <a:tr h="267124">
                <a:tc>
                  <a:txBody>
                    <a:bodyPr/>
                    <a:lstStyle/>
                    <a:p>
                      <a:r>
                        <a:rPr lang="en-US" altLang="zh-TW" sz="1700"/>
                        <a:t>26.2</a:t>
                      </a:r>
                    </a:p>
                  </a:txBody>
                  <a:tcPr marL="84667" marR="84667" marT="42333" marB="42333" anchor="ctr">
                    <a:lnL>
                      <a:noFill/>
                    </a:lnL>
                    <a:lnR>
                      <a:noFill/>
                    </a:lnR>
                    <a:lnT>
                      <a:noFill/>
                    </a:lnT>
                    <a:lnB>
                      <a:noFill/>
                    </a:lnB>
                  </a:tcPr>
                </a:tc>
                <a:tc>
                  <a:txBody>
                    <a:bodyPr/>
                    <a:lstStyle/>
                    <a:p>
                      <a:r>
                        <a:rPr lang="en-US" altLang="zh-TW" sz="1700" b="1"/>
                        <a:t>5.64</a:t>
                      </a:r>
                      <a:endParaRPr lang="zh-TW" altLang="en-US" sz="1700"/>
                    </a:p>
                  </a:txBody>
                  <a:tcPr marL="84667" marR="84667" marT="42333" marB="42333" anchor="ctr">
                    <a:lnL>
                      <a:noFill/>
                    </a:lnL>
                    <a:lnR>
                      <a:noFill/>
                    </a:lnR>
                    <a:lnT>
                      <a:noFill/>
                    </a:lnT>
                    <a:lnB>
                      <a:noFill/>
                    </a:lnB>
                  </a:tcPr>
                </a:tc>
                <a:tc>
                  <a:txBody>
                    <a:bodyPr/>
                    <a:lstStyle/>
                    <a:p>
                      <a:r>
                        <a:rPr lang="en-US" altLang="zh-TW" sz="1700" b="1"/>
                        <a:t>0.0936</a:t>
                      </a:r>
                      <a:endParaRPr lang="zh-TW" altLang="en-US" sz="1700"/>
                    </a:p>
                  </a:txBody>
                  <a:tcPr marL="84667" marR="84667" marT="42333" marB="42333" anchor="ctr">
                    <a:lnL>
                      <a:noFill/>
                    </a:lnL>
                    <a:lnR>
                      <a:noFill/>
                    </a:lnR>
                    <a:lnT>
                      <a:noFill/>
                    </a:lnT>
                    <a:lnB>
                      <a:noFill/>
                    </a:lnB>
                  </a:tcPr>
                </a:tc>
              </a:tr>
              <a:tr h="267124">
                <a:tc>
                  <a:txBody>
                    <a:bodyPr/>
                    <a:lstStyle/>
                    <a:p>
                      <a:r>
                        <a:rPr lang="en-US" altLang="zh-TW" sz="1700"/>
                        <a:t>31.5</a:t>
                      </a:r>
                    </a:p>
                  </a:txBody>
                  <a:tcPr marL="84667" marR="84667" marT="42333" marB="42333" anchor="ctr">
                    <a:lnL>
                      <a:noFill/>
                    </a:lnL>
                    <a:lnR>
                      <a:noFill/>
                    </a:lnR>
                    <a:lnT>
                      <a:noFill/>
                    </a:lnT>
                    <a:lnB>
                      <a:noFill/>
                    </a:lnB>
                  </a:tcPr>
                </a:tc>
                <a:tc>
                  <a:txBody>
                    <a:bodyPr/>
                    <a:lstStyle/>
                    <a:p>
                      <a:r>
                        <a:rPr lang="en-US" altLang="zh-TW" sz="1700"/>
                        <a:t>4.78</a:t>
                      </a:r>
                    </a:p>
                  </a:txBody>
                  <a:tcPr marL="84667" marR="84667" marT="42333" marB="42333" anchor="ctr">
                    <a:lnL>
                      <a:noFill/>
                    </a:lnL>
                    <a:lnR>
                      <a:noFill/>
                    </a:lnR>
                    <a:lnT>
                      <a:noFill/>
                    </a:lnT>
                    <a:lnB>
                      <a:noFill/>
                    </a:lnB>
                  </a:tcPr>
                </a:tc>
                <a:tc>
                  <a:txBody>
                    <a:bodyPr/>
                    <a:lstStyle/>
                    <a:p>
                      <a:r>
                        <a:rPr lang="en-US" altLang="zh-TW" sz="1700"/>
                        <a:t>0.0808</a:t>
                      </a:r>
                    </a:p>
                  </a:txBody>
                  <a:tcPr marL="84667" marR="84667" marT="42333" marB="42333" anchor="ctr">
                    <a:lnL>
                      <a:noFill/>
                    </a:lnL>
                    <a:lnR>
                      <a:noFill/>
                    </a:lnR>
                    <a:lnT>
                      <a:noFill/>
                    </a:lnT>
                    <a:lnB>
                      <a:noFill/>
                    </a:lnB>
                  </a:tcPr>
                </a:tc>
              </a:tr>
              <a:tr h="267124">
                <a:tc>
                  <a:txBody>
                    <a:bodyPr/>
                    <a:lstStyle/>
                    <a:p>
                      <a:r>
                        <a:rPr lang="en-US" altLang="zh-TW" sz="1700"/>
                        <a:t>35.4</a:t>
                      </a:r>
                    </a:p>
                  </a:txBody>
                  <a:tcPr marL="84667" marR="84667" marT="42333" marB="42333" anchor="ctr">
                    <a:lnL>
                      <a:noFill/>
                    </a:lnL>
                    <a:lnR>
                      <a:noFill/>
                    </a:lnR>
                    <a:lnT>
                      <a:noFill/>
                    </a:lnT>
                    <a:lnB>
                      <a:noFill/>
                    </a:lnB>
                  </a:tcPr>
                </a:tc>
                <a:tc>
                  <a:txBody>
                    <a:bodyPr/>
                    <a:lstStyle/>
                    <a:p>
                      <a:r>
                        <a:rPr lang="en-US" altLang="zh-TW" sz="1700"/>
                        <a:t>4.58</a:t>
                      </a:r>
                    </a:p>
                  </a:txBody>
                  <a:tcPr marL="84667" marR="84667" marT="42333" marB="42333" anchor="ctr">
                    <a:lnL>
                      <a:noFill/>
                    </a:lnL>
                    <a:lnR>
                      <a:noFill/>
                    </a:lnR>
                    <a:lnT>
                      <a:noFill/>
                    </a:lnT>
                    <a:lnB>
                      <a:noFill/>
                    </a:lnB>
                  </a:tcPr>
                </a:tc>
                <a:tc>
                  <a:txBody>
                    <a:bodyPr/>
                    <a:lstStyle/>
                    <a:p>
                      <a:r>
                        <a:rPr lang="en-US" altLang="zh-TW" sz="1700"/>
                        <a:t>0.0832</a:t>
                      </a:r>
                    </a:p>
                  </a:txBody>
                  <a:tcPr marL="84667" marR="84667" marT="42333" marB="42333" anchor="ctr">
                    <a:lnL>
                      <a:noFill/>
                    </a:lnL>
                    <a:lnR>
                      <a:noFill/>
                    </a:lnR>
                    <a:lnT>
                      <a:noFill/>
                    </a:lnT>
                    <a:lnB>
                      <a:noFill/>
                    </a:lnB>
                  </a:tcPr>
                </a:tc>
              </a:tr>
              <a:tr h="267124">
                <a:tc>
                  <a:txBody>
                    <a:bodyPr/>
                    <a:lstStyle/>
                    <a:p>
                      <a:r>
                        <a:rPr lang="en-US" altLang="zh-TW" sz="1700"/>
                        <a:t>38.4</a:t>
                      </a:r>
                    </a:p>
                  </a:txBody>
                  <a:tcPr marL="84667" marR="84667" marT="42333" marB="42333" anchor="ctr">
                    <a:lnL>
                      <a:noFill/>
                    </a:lnL>
                    <a:lnR>
                      <a:noFill/>
                    </a:lnR>
                    <a:lnT>
                      <a:noFill/>
                    </a:lnT>
                    <a:lnB>
                      <a:noFill/>
                    </a:lnB>
                  </a:tcPr>
                </a:tc>
                <a:tc>
                  <a:txBody>
                    <a:bodyPr/>
                    <a:lstStyle/>
                    <a:p>
                      <a:r>
                        <a:rPr lang="en-US" altLang="zh-TW" sz="1700"/>
                        <a:t>4.51</a:t>
                      </a:r>
                    </a:p>
                  </a:txBody>
                  <a:tcPr marL="84667" marR="84667" marT="42333" marB="42333" anchor="ctr">
                    <a:lnL>
                      <a:noFill/>
                    </a:lnL>
                    <a:lnR>
                      <a:noFill/>
                    </a:lnR>
                    <a:lnT>
                      <a:noFill/>
                    </a:lnT>
                    <a:lnB>
                      <a:noFill/>
                    </a:lnB>
                  </a:tcPr>
                </a:tc>
                <a:tc>
                  <a:txBody>
                    <a:bodyPr/>
                    <a:lstStyle/>
                    <a:p>
                      <a:r>
                        <a:rPr lang="en-US" altLang="zh-TW" sz="1700"/>
                        <a:t>0.0875</a:t>
                      </a:r>
                    </a:p>
                  </a:txBody>
                  <a:tcPr marL="84667" marR="84667" marT="42333" marB="42333" anchor="ctr">
                    <a:lnL>
                      <a:noFill/>
                    </a:lnL>
                    <a:lnR>
                      <a:noFill/>
                    </a:lnR>
                    <a:lnT>
                      <a:noFill/>
                    </a:lnT>
                    <a:lnB>
                      <a:noFill/>
                    </a:lnB>
                  </a:tcPr>
                </a:tc>
              </a:tr>
              <a:tr h="267124">
                <a:tc>
                  <a:txBody>
                    <a:bodyPr/>
                    <a:lstStyle/>
                    <a:p>
                      <a:r>
                        <a:rPr lang="en-US" altLang="zh-TW" sz="1700"/>
                        <a:t>40.3</a:t>
                      </a:r>
                    </a:p>
                  </a:txBody>
                  <a:tcPr marL="84667" marR="84667" marT="42333" marB="42333" anchor="ctr">
                    <a:lnL>
                      <a:noFill/>
                    </a:lnL>
                    <a:lnR>
                      <a:noFill/>
                    </a:lnR>
                    <a:lnT>
                      <a:noFill/>
                    </a:lnT>
                    <a:lnB>
                      <a:noFill/>
                    </a:lnB>
                  </a:tcPr>
                </a:tc>
                <a:tc>
                  <a:txBody>
                    <a:bodyPr/>
                    <a:lstStyle/>
                    <a:p>
                      <a:r>
                        <a:rPr lang="en-US" altLang="zh-TW" sz="1700"/>
                        <a:t>4.32</a:t>
                      </a:r>
                    </a:p>
                  </a:txBody>
                  <a:tcPr marL="84667" marR="84667" marT="42333" marB="42333" anchor="ctr">
                    <a:lnL>
                      <a:noFill/>
                    </a:lnL>
                    <a:lnR>
                      <a:noFill/>
                    </a:lnR>
                    <a:lnT>
                      <a:noFill/>
                    </a:lnT>
                    <a:lnB>
                      <a:noFill/>
                    </a:lnB>
                  </a:tcPr>
                </a:tc>
                <a:tc>
                  <a:txBody>
                    <a:bodyPr/>
                    <a:lstStyle/>
                    <a:p>
                      <a:r>
                        <a:rPr lang="en-US" altLang="zh-TW" sz="1700"/>
                        <a:t>0.0845</a:t>
                      </a:r>
                    </a:p>
                  </a:txBody>
                  <a:tcPr marL="84667" marR="84667" marT="42333" marB="42333" anchor="ctr">
                    <a:lnL>
                      <a:noFill/>
                    </a:lnL>
                    <a:lnR>
                      <a:noFill/>
                    </a:lnR>
                    <a:lnT>
                      <a:noFill/>
                    </a:lnT>
                    <a:lnB>
                      <a:noFill/>
                    </a:lnB>
                  </a:tcPr>
                </a:tc>
              </a:tr>
              <a:tr h="267124">
                <a:tc>
                  <a:txBody>
                    <a:bodyPr/>
                    <a:lstStyle/>
                    <a:p>
                      <a:r>
                        <a:rPr lang="en-US" altLang="zh-TW" sz="1700"/>
                        <a:t>44.7</a:t>
                      </a:r>
                    </a:p>
                  </a:txBody>
                  <a:tcPr marL="84667" marR="84667" marT="42333" marB="42333" anchor="ctr">
                    <a:lnL>
                      <a:noFill/>
                    </a:lnL>
                    <a:lnR>
                      <a:noFill/>
                    </a:lnR>
                    <a:lnT>
                      <a:noFill/>
                    </a:lnT>
                    <a:lnB>
                      <a:noFill/>
                    </a:lnB>
                  </a:tcPr>
                </a:tc>
                <a:tc>
                  <a:txBody>
                    <a:bodyPr/>
                    <a:lstStyle/>
                    <a:p>
                      <a:r>
                        <a:rPr lang="en-US" altLang="zh-TW" sz="1700"/>
                        <a:t>4.07</a:t>
                      </a:r>
                    </a:p>
                  </a:txBody>
                  <a:tcPr marL="84667" marR="84667" marT="42333" marB="42333" anchor="ctr">
                    <a:lnL>
                      <a:noFill/>
                    </a:lnL>
                    <a:lnR>
                      <a:noFill/>
                    </a:lnR>
                    <a:lnT>
                      <a:noFill/>
                    </a:lnT>
                    <a:lnB>
                      <a:noFill/>
                    </a:lnB>
                  </a:tcPr>
                </a:tc>
                <a:tc>
                  <a:txBody>
                    <a:bodyPr/>
                    <a:lstStyle/>
                    <a:p>
                      <a:r>
                        <a:rPr lang="en-US" altLang="zh-TW" sz="1700"/>
                        <a:t>0.0831</a:t>
                      </a:r>
                    </a:p>
                  </a:txBody>
                  <a:tcPr marL="84667" marR="84667" marT="42333" marB="42333" anchor="ctr">
                    <a:lnL>
                      <a:noFill/>
                    </a:lnL>
                    <a:lnR>
                      <a:noFill/>
                    </a:lnR>
                    <a:lnT>
                      <a:noFill/>
                    </a:lnT>
                    <a:lnB>
                      <a:noFill/>
                    </a:lnB>
                  </a:tcPr>
                </a:tc>
              </a:tr>
              <a:tr h="267124">
                <a:tc>
                  <a:txBody>
                    <a:bodyPr/>
                    <a:lstStyle/>
                    <a:p>
                      <a:r>
                        <a:rPr lang="en-US" altLang="zh-TW" sz="1700"/>
                        <a:t>50.3</a:t>
                      </a:r>
                    </a:p>
                  </a:txBody>
                  <a:tcPr marL="84667" marR="84667" marT="42333" marB="42333" anchor="ctr">
                    <a:lnL>
                      <a:noFill/>
                    </a:lnL>
                    <a:lnR>
                      <a:noFill/>
                    </a:lnR>
                    <a:lnT>
                      <a:noFill/>
                    </a:lnT>
                    <a:lnB>
                      <a:noFill/>
                    </a:lnB>
                  </a:tcPr>
                </a:tc>
                <a:tc>
                  <a:txBody>
                    <a:bodyPr/>
                    <a:lstStyle/>
                    <a:p>
                      <a:r>
                        <a:rPr lang="en-US" altLang="zh-TW" sz="1700"/>
                        <a:t>3.53</a:t>
                      </a:r>
                    </a:p>
                  </a:txBody>
                  <a:tcPr marL="84667" marR="84667" marT="42333" marB="42333" anchor="ctr">
                    <a:lnL>
                      <a:noFill/>
                    </a:lnL>
                    <a:lnR>
                      <a:noFill/>
                    </a:lnR>
                    <a:lnT>
                      <a:noFill/>
                    </a:lnT>
                    <a:lnB>
                      <a:noFill/>
                    </a:lnB>
                  </a:tcPr>
                </a:tc>
                <a:tc>
                  <a:txBody>
                    <a:bodyPr/>
                    <a:lstStyle/>
                    <a:p>
                      <a:r>
                        <a:rPr lang="en-US" altLang="zh-TW" sz="1700"/>
                        <a:t>0.0704</a:t>
                      </a:r>
                    </a:p>
                  </a:txBody>
                  <a:tcPr marL="84667" marR="84667" marT="42333" marB="42333" anchor="ctr">
                    <a:lnL>
                      <a:noFill/>
                    </a:lnL>
                    <a:lnR>
                      <a:noFill/>
                    </a:lnR>
                    <a:lnT>
                      <a:noFill/>
                    </a:lnT>
                    <a:lnB>
                      <a:noFill/>
                    </a:lnB>
                  </a:tcPr>
                </a:tc>
              </a:tr>
              <a:tr h="267124">
                <a:tc>
                  <a:txBody>
                    <a:bodyPr/>
                    <a:lstStyle/>
                    <a:p>
                      <a:r>
                        <a:rPr lang="en-US" altLang="zh-TW" sz="1700"/>
                        <a:t>60.0</a:t>
                      </a:r>
                    </a:p>
                  </a:txBody>
                  <a:tcPr marL="84667" marR="84667" marT="42333" marB="42333" anchor="ctr">
                    <a:lnL>
                      <a:noFill/>
                    </a:lnL>
                    <a:lnR>
                      <a:noFill/>
                    </a:lnR>
                    <a:lnT>
                      <a:noFill/>
                    </a:lnT>
                    <a:lnB>
                      <a:noFill/>
                    </a:lnB>
                  </a:tcPr>
                </a:tc>
                <a:tc>
                  <a:txBody>
                    <a:bodyPr/>
                    <a:lstStyle/>
                    <a:p>
                      <a:r>
                        <a:rPr lang="en-US" altLang="zh-TW" sz="1700"/>
                        <a:t>2.56</a:t>
                      </a:r>
                    </a:p>
                  </a:txBody>
                  <a:tcPr marL="84667" marR="84667" marT="42333" marB="42333" anchor="ctr">
                    <a:lnL>
                      <a:noFill/>
                    </a:lnL>
                    <a:lnR>
                      <a:noFill/>
                    </a:lnR>
                    <a:lnT>
                      <a:noFill/>
                    </a:lnT>
                    <a:lnB>
                      <a:noFill/>
                    </a:lnB>
                  </a:tcPr>
                </a:tc>
                <a:tc>
                  <a:txBody>
                    <a:bodyPr/>
                    <a:lstStyle/>
                    <a:p>
                      <a:r>
                        <a:rPr lang="en-US" altLang="zh-TW" sz="1700"/>
                        <a:t>0.0442</a:t>
                      </a:r>
                    </a:p>
                  </a:txBody>
                  <a:tcPr marL="84667" marR="84667" marT="42333" marB="42333" anchor="ctr">
                    <a:lnL>
                      <a:noFill/>
                    </a:lnL>
                    <a:lnR>
                      <a:noFill/>
                    </a:lnR>
                    <a:lnT>
                      <a:noFill/>
                    </a:lnT>
                    <a:lnB>
                      <a:noFill/>
                    </a:lnB>
                  </a:tcPr>
                </a:tc>
              </a:tr>
              <a:tr h="267124">
                <a:tc>
                  <a:txBody>
                    <a:bodyPr/>
                    <a:lstStyle/>
                    <a:p>
                      <a:r>
                        <a:rPr lang="en-US" altLang="zh-TW" sz="1700"/>
                        <a:t>81.3</a:t>
                      </a:r>
                    </a:p>
                  </a:txBody>
                  <a:tcPr marL="84667" marR="84667" marT="42333" marB="42333" anchor="ctr">
                    <a:lnL>
                      <a:noFill/>
                    </a:lnL>
                    <a:lnR>
                      <a:noFill/>
                    </a:lnR>
                    <a:lnT>
                      <a:noFill/>
                    </a:lnT>
                    <a:lnB>
                      <a:noFill/>
                    </a:lnB>
                  </a:tcPr>
                </a:tc>
                <a:tc>
                  <a:txBody>
                    <a:bodyPr/>
                    <a:lstStyle/>
                    <a:p>
                      <a:r>
                        <a:rPr lang="en-US" altLang="zh-TW" sz="1700"/>
                        <a:t>1.80</a:t>
                      </a:r>
                    </a:p>
                  </a:txBody>
                  <a:tcPr marL="84667" marR="84667" marT="42333" marB="42333" anchor="ctr">
                    <a:lnL>
                      <a:noFill/>
                    </a:lnL>
                    <a:lnR>
                      <a:noFill/>
                    </a:lnR>
                    <a:lnT>
                      <a:noFill/>
                    </a:lnT>
                    <a:lnB>
                      <a:noFill/>
                    </a:lnB>
                  </a:tcPr>
                </a:tc>
                <a:tc>
                  <a:txBody>
                    <a:bodyPr/>
                    <a:lstStyle/>
                    <a:p>
                      <a:r>
                        <a:rPr lang="en-US" altLang="zh-TW" sz="1700" dirty="0"/>
                        <a:t>0.0295</a:t>
                      </a:r>
                    </a:p>
                  </a:txBody>
                  <a:tcPr marL="84667" marR="84667" marT="42333" marB="42333" anchor="ctr">
                    <a:lnL>
                      <a:noFill/>
                    </a:lnL>
                    <a:lnR>
                      <a:noFill/>
                    </a:lnR>
                    <a:lnT>
                      <a:noFill/>
                    </a:lnT>
                    <a:lnB>
                      <a:noFill/>
                    </a:lnB>
                  </a:tcPr>
                </a:tc>
              </a:tr>
            </a:tbl>
          </a:graphicData>
        </a:graphic>
      </p:graphicFrame>
      <p:sp>
        <p:nvSpPr>
          <p:cNvPr id="24577"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endParaRPr>
          </a:p>
        </p:txBody>
      </p:sp>
      <p:pic>
        <p:nvPicPr>
          <p:cNvPr id="7" name="圖片 6" descr="speedvslength.gif"/>
          <p:cNvPicPr>
            <a:picLocks noChangeAspect="1"/>
          </p:cNvPicPr>
          <p:nvPr/>
        </p:nvPicPr>
        <p:blipFill>
          <a:blip r:embed="rId2" cstate="print"/>
          <a:stretch>
            <a:fillRect/>
          </a:stretch>
        </p:blipFill>
        <p:spPr>
          <a:xfrm>
            <a:off x="3500430" y="1357298"/>
            <a:ext cx="5429255" cy="411482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00034" y="1000108"/>
            <a:ext cx="8429684" cy="4389120"/>
          </a:xfrm>
        </p:spPr>
        <p:txBody>
          <a:bodyPr/>
          <a:lstStyle/>
          <a:p>
            <a:r>
              <a:rPr lang="en-US" altLang="zh-TW" sz="2400" dirty="0" smtClean="0"/>
              <a:t>Results - External Iron</a:t>
            </a:r>
          </a:p>
          <a:p>
            <a:pPr>
              <a:buNone/>
            </a:pPr>
            <a:r>
              <a:rPr lang="zh-TW" altLang="en-US" sz="1800" dirty="0" smtClean="0"/>
              <a:t>    ＊</a:t>
            </a:r>
            <a:r>
              <a:rPr lang="en-US" altLang="zh-TW" sz="1800" dirty="0" smtClean="0"/>
              <a:t>This </a:t>
            </a:r>
            <a:r>
              <a:rPr lang="en-US" altLang="zh-TW" sz="1800" dirty="0" err="1" smtClean="0"/>
              <a:t>coilgun</a:t>
            </a:r>
            <a:r>
              <a:rPr lang="en-US" altLang="zh-TW" sz="1800" dirty="0" smtClean="0"/>
              <a:t> was built with iron washers at each end to help focus the </a:t>
            </a:r>
            <a:r>
              <a:rPr lang="en-US" altLang="zh-TW" sz="1800" dirty="0" smtClean="0"/>
              <a:t>magnetic   </a:t>
            </a:r>
          </a:p>
          <a:p>
            <a:pPr>
              <a:buNone/>
            </a:pPr>
            <a:r>
              <a:rPr lang="en-US" altLang="zh-TW" sz="1800" dirty="0" smtClean="0"/>
              <a:t> </a:t>
            </a:r>
            <a:r>
              <a:rPr lang="en-US" altLang="zh-TW" sz="1800" dirty="0" smtClean="0"/>
              <a:t>       field.</a:t>
            </a:r>
          </a:p>
          <a:p>
            <a:pPr>
              <a:buNone/>
            </a:pPr>
            <a:endParaRPr lang="en-US" altLang="zh-TW" sz="1800" dirty="0" smtClean="0"/>
          </a:p>
          <a:p>
            <a:pPr>
              <a:buNone/>
            </a:pPr>
            <a:endParaRPr lang="en-US" altLang="zh-TW" sz="1800" dirty="0" smtClean="0"/>
          </a:p>
          <a:p>
            <a:pPr>
              <a:buNone/>
            </a:pPr>
            <a:endParaRPr lang="en-US" altLang="zh-TW" sz="1800" dirty="0" smtClean="0"/>
          </a:p>
          <a:p>
            <a:pPr>
              <a:buNone/>
            </a:pPr>
            <a:endParaRPr lang="en-US" altLang="zh-TW" sz="1800" dirty="0" smtClean="0"/>
          </a:p>
          <a:p>
            <a:r>
              <a:rPr lang="en-US" altLang="zh-TW" sz="2400" dirty="0" smtClean="0"/>
              <a:t>Conclusions</a:t>
            </a:r>
          </a:p>
          <a:p>
            <a:pPr>
              <a:buNone/>
            </a:pPr>
            <a:r>
              <a:rPr lang="en-US" altLang="zh-TW" sz="1800" dirty="0" smtClean="0"/>
              <a:t>    This </a:t>
            </a:r>
            <a:r>
              <a:rPr lang="en-US" altLang="zh-TW" sz="1800" dirty="0" err="1" smtClean="0"/>
              <a:t>coilgun</a:t>
            </a:r>
            <a:r>
              <a:rPr lang="en-US" altLang="zh-TW" sz="1800" dirty="0" smtClean="0"/>
              <a:t> works best with </a:t>
            </a:r>
            <a:r>
              <a:rPr lang="en-US" altLang="zh-TW" sz="1800" b="1" dirty="0" smtClean="0"/>
              <a:t>no </a:t>
            </a:r>
            <a:r>
              <a:rPr lang="en-US" altLang="zh-TW" sz="1800" dirty="0" smtClean="0"/>
              <a:t>external iron. </a:t>
            </a:r>
          </a:p>
          <a:p>
            <a:pPr>
              <a:buNone/>
            </a:pPr>
            <a:endParaRPr lang="zh-TW" altLang="en-US" sz="1800" dirty="0"/>
          </a:p>
        </p:txBody>
      </p:sp>
      <p:sp>
        <p:nvSpPr>
          <p:cNvPr id="4" name="標題 1"/>
          <p:cNvSpPr>
            <a:spLocks noGrp="1"/>
          </p:cNvSpPr>
          <p:nvPr>
            <p:ph type="title"/>
          </p:nvPr>
        </p:nvSpPr>
        <p:spPr>
          <a:xfrm>
            <a:off x="571472" y="571480"/>
            <a:ext cx="8229600" cy="653210"/>
          </a:xfrm>
        </p:spPr>
        <p:txBody>
          <a:bodyPr>
            <a:normAutofit fontScale="90000"/>
          </a:bodyPr>
          <a:lstStyle/>
          <a:p>
            <a:r>
              <a:rPr lang="en-US" altLang="zh-TW" sz="2800" b="1" dirty="0" smtClean="0"/>
              <a:t>Barry's </a:t>
            </a:r>
            <a:r>
              <a:rPr lang="en-US" altLang="zh-TW" sz="3100" b="1" dirty="0" err="1" smtClean="0"/>
              <a:t>Coilgun</a:t>
            </a:r>
            <a:r>
              <a:rPr lang="en-US" altLang="zh-TW" sz="2800" b="1" dirty="0" smtClean="0"/>
              <a:t> </a:t>
            </a:r>
            <a:r>
              <a:rPr lang="en-US" altLang="zh-TW" sz="2800" b="1" dirty="0" smtClean="0"/>
              <a:t> </a:t>
            </a:r>
            <a:r>
              <a:rPr lang="en-US" altLang="zh-TW" sz="2800" b="1" dirty="0" smtClean="0"/>
              <a:t>(1) </a:t>
            </a:r>
            <a:br>
              <a:rPr lang="en-US" altLang="zh-TW" sz="2800" b="1" dirty="0" smtClean="0"/>
            </a:br>
            <a:endParaRPr lang="zh-TW" altLang="en-US" sz="2800" dirty="0"/>
          </a:p>
        </p:txBody>
      </p:sp>
      <p:graphicFrame>
        <p:nvGraphicFramePr>
          <p:cNvPr id="5" name="表格 4"/>
          <p:cNvGraphicFramePr>
            <a:graphicFrameLocks noGrp="1"/>
          </p:cNvGraphicFramePr>
          <p:nvPr/>
        </p:nvGraphicFramePr>
        <p:xfrm>
          <a:off x="785786" y="2357430"/>
          <a:ext cx="2976562" cy="548640"/>
        </p:xfrm>
        <a:graphic>
          <a:graphicData uri="http://schemas.openxmlformats.org/drawingml/2006/table">
            <a:tbl>
              <a:tblPr/>
              <a:tblGrid>
                <a:gridCol w="1488281"/>
                <a:gridCol w="1488281"/>
              </a:tblGrid>
              <a:tr h="208598">
                <a:tc>
                  <a:txBody>
                    <a:bodyPr/>
                    <a:lstStyle/>
                    <a:p>
                      <a:r>
                        <a:rPr lang="en-US" dirty="0"/>
                        <a:t>With Iron </a:t>
                      </a:r>
                    </a:p>
                  </a:txBody>
                  <a:tcPr marL="0" marR="0" marT="0" marB="0" anchor="ctr">
                    <a:lnL>
                      <a:noFill/>
                    </a:lnL>
                    <a:lnR>
                      <a:noFill/>
                    </a:lnR>
                    <a:lnT>
                      <a:noFill/>
                    </a:lnT>
                    <a:lnB>
                      <a:noFill/>
                    </a:lnB>
                  </a:tcPr>
                </a:tc>
                <a:tc>
                  <a:txBody>
                    <a:bodyPr/>
                    <a:lstStyle/>
                    <a:p>
                      <a:r>
                        <a:rPr lang="en-US" dirty="0"/>
                        <a:t>Without Iron</a:t>
                      </a:r>
                    </a:p>
                  </a:txBody>
                  <a:tcPr marL="0" marR="0" marT="0" marB="0" anchor="ctr">
                    <a:lnL>
                      <a:noFill/>
                    </a:lnL>
                    <a:lnR>
                      <a:noFill/>
                    </a:lnR>
                    <a:lnT>
                      <a:noFill/>
                    </a:lnT>
                    <a:lnB>
                      <a:noFill/>
                    </a:lnB>
                  </a:tcPr>
                </a:tc>
              </a:tr>
              <a:tr h="208598">
                <a:tc>
                  <a:txBody>
                    <a:bodyPr/>
                    <a:lstStyle/>
                    <a:p>
                      <a:r>
                        <a:rPr lang="en-US"/>
                        <a:t>4.78 m/s </a:t>
                      </a:r>
                    </a:p>
                  </a:txBody>
                  <a:tcPr marL="0" marR="0" marT="0" marB="0" anchor="ctr">
                    <a:lnL>
                      <a:noFill/>
                    </a:lnL>
                    <a:lnR>
                      <a:noFill/>
                    </a:lnR>
                    <a:lnT>
                      <a:noFill/>
                    </a:lnT>
                    <a:lnB>
                      <a:noFill/>
                    </a:lnB>
                  </a:tcPr>
                </a:tc>
                <a:tc>
                  <a:txBody>
                    <a:bodyPr/>
                    <a:lstStyle/>
                    <a:p>
                      <a:r>
                        <a:rPr lang="en-US" dirty="0"/>
                        <a:t>5.93 m/s </a:t>
                      </a:r>
                    </a:p>
                  </a:txBody>
                  <a:tcPr marL="0" marR="0" marT="0" marB="0" anchor="ctr">
                    <a:lnL>
                      <a:noFill/>
                    </a:lnL>
                    <a:lnR>
                      <a:noFill/>
                    </a:lnR>
                    <a:lnT>
                      <a:noFill/>
                    </a:lnT>
                    <a:lnB>
                      <a:noFill/>
                    </a:lnB>
                  </a:tcPr>
                </a:tc>
              </a:tr>
            </a:tbl>
          </a:graphicData>
        </a:graphic>
      </p:graphicFrame>
      <p:sp>
        <p:nvSpPr>
          <p:cNvPr id="23553"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28596" y="1071546"/>
            <a:ext cx="8229600" cy="6072230"/>
          </a:xfrm>
        </p:spPr>
        <p:txBody>
          <a:bodyPr>
            <a:normAutofit/>
          </a:bodyPr>
          <a:lstStyle/>
          <a:p>
            <a:r>
              <a:rPr lang="en-US" altLang="zh-TW" sz="2400" dirty="0" smtClean="0"/>
              <a:t>Result: </a:t>
            </a:r>
            <a:r>
              <a:rPr lang="en-US" altLang="zh-TW" sz="2400" dirty="0" smtClean="0"/>
              <a:t>Tube</a:t>
            </a:r>
          </a:p>
          <a:p>
            <a:pPr>
              <a:buNone/>
            </a:pPr>
            <a:r>
              <a:rPr lang="zh-TW" altLang="en-US" sz="1600" dirty="0" smtClean="0"/>
              <a:t>  ＊</a:t>
            </a:r>
            <a:r>
              <a:rPr lang="en-US" altLang="zh-TW" sz="1600" dirty="0" smtClean="0"/>
              <a:t>Does </a:t>
            </a:r>
            <a:r>
              <a:rPr lang="en-US" altLang="zh-TW" sz="1600" dirty="0" smtClean="0"/>
              <a:t>the </a:t>
            </a:r>
            <a:r>
              <a:rPr lang="en-US" altLang="zh-TW" sz="1600" b="1" dirty="0" smtClean="0"/>
              <a:t>material</a:t>
            </a:r>
            <a:r>
              <a:rPr lang="en-US" altLang="zh-TW" sz="1600" dirty="0" smtClean="0"/>
              <a:t> of the firing tube have any </a:t>
            </a:r>
            <a:r>
              <a:rPr lang="en-US" altLang="zh-TW" sz="1600" dirty="0" smtClean="0"/>
              <a:t>effect?</a:t>
            </a:r>
          </a:p>
          <a:p>
            <a:pPr>
              <a:buNone/>
            </a:pPr>
            <a:endParaRPr lang="en-US" altLang="zh-TW" sz="1600" dirty="0" smtClean="0"/>
          </a:p>
          <a:p>
            <a:pPr>
              <a:buNone/>
            </a:pPr>
            <a:endParaRPr lang="en-US" altLang="zh-TW" sz="1600" dirty="0" smtClean="0"/>
          </a:p>
          <a:p>
            <a:pPr>
              <a:buNone/>
            </a:pPr>
            <a:endParaRPr lang="en-US" altLang="zh-TW" sz="1600" dirty="0" smtClean="0"/>
          </a:p>
          <a:p>
            <a:pPr>
              <a:buNone/>
            </a:pPr>
            <a:endParaRPr lang="en-US" altLang="zh-TW" sz="1600" dirty="0" smtClean="0"/>
          </a:p>
          <a:p>
            <a:pPr>
              <a:buNone/>
            </a:pPr>
            <a:endParaRPr lang="en-US" altLang="zh-TW" sz="1600" dirty="0" smtClean="0"/>
          </a:p>
          <a:p>
            <a:pPr>
              <a:buNone/>
            </a:pPr>
            <a:r>
              <a:rPr lang="en-US" altLang="zh-TW" sz="1600" dirty="0" smtClean="0"/>
              <a:t>  </a:t>
            </a:r>
            <a:r>
              <a:rPr lang="zh-TW" altLang="en-US" sz="1600" dirty="0" smtClean="0"/>
              <a:t>＊</a:t>
            </a:r>
            <a:r>
              <a:rPr lang="en-US" altLang="zh-TW" sz="1600" dirty="0" smtClean="0"/>
              <a:t>In </a:t>
            </a:r>
            <a:r>
              <a:rPr lang="en-US" altLang="zh-TW" sz="1600" dirty="0" smtClean="0"/>
              <a:t>running this test, I discovered the plastic firing tube made a dramatic 24% improvement in exit speed. This tells us the eddy currents are very significant! We can expect the energy losses in eddy currents to get much higher as we move to shorter firing times, since eddy currents increase with frequency</a:t>
            </a:r>
            <a:r>
              <a:rPr lang="en-US" altLang="zh-TW" sz="1600" dirty="0" smtClean="0"/>
              <a:t>.</a:t>
            </a:r>
          </a:p>
          <a:p>
            <a:pPr>
              <a:buNone/>
            </a:pPr>
            <a:endParaRPr lang="en-US" altLang="zh-TW" sz="1600" dirty="0" smtClean="0"/>
          </a:p>
          <a:p>
            <a:r>
              <a:rPr lang="en-US" altLang="zh-TW" sz="2400" dirty="0" smtClean="0"/>
              <a:t>Conclusions</a:t>
            </a:r>
          </a:p>
          <a:p>
            <a:pPr>
              <a:buNone/>
            </a:pPr>
            <a:r>
              <a:rPr lang="en-US" altLang="zh-TW" sz="1600" dirty="0" smtClean="0"/>
              <a:t>  </a:t>
            </a:r>
            <a:r>
              <a:rPr lang="zh-TW" altLang="en-US" sz="1800" dirty="0" smtClean="0"/>
              <a:t>＊</a:t>
            </a:r>
            <a:r>
              <a:rPr lang="en-US" altLang="zh-TW" sz="1800" dirty="0" smtClean="0"/>
              <a:t>This </a:t>
            </a:r>
            <a:r>
              <a:rPr lang="en-US" altLang="zh-TW" sz="1800" dirty="0" err="1" smtClean="0"/>
              <a:t>coilgun</a:t>
            </a:r>
            <a:r>
              <a:rPr lang="en-US" altLang="zh-TW" sz="1800" dirty="0" smtClean="0"/>
              <a:t> worked 24% better with a plastic </a:t>
            </a:r>
            <a:r>
              <a:rPr lang="en-US" altLang="zh-TW" sz="1800" b="1" dirty="0" smtClean="0"/>
              <a:t>non-conductive firing tube</a:t>
            </a:r>
            <a:r>
              <a:rPr lang="en-US" altLang="zh-TW" sz="1800" dirty="0" smtClean="0"/>
              <a:t>. This was the </a:t>
            </a:r>
            <a:r>
              <a:rPr lang="en-US" altLang="zh-TW" sz="1800" b="1" dirty="0" smtClean="0"/>
              <a:t>single biggest performance gain</a:t>
            </a:r>
            <a:r>
              <a:rPr lang="en-US" altLang="zh-TW" sz="1800" dirty="0" smtClean="0"/>
              <a:t> of any changes I've tried! The plastic tube was inexpensive, but other materials and construction techniques should also produce the same benefit.</a:t>
            </a:r>
          </a:p>
          <a:p>
            <a:pPr>
              <a:buNone/>
            </a:pPr>
            <a:endParaRPr lang="en-US" altLang="zh-TW" sz="1600" dirty="0" smtClean="0"/>
          </a:p>
          <a:p>
            <a:pPr>
              <a:buNone/>
            </a:pPr>
            <a:endParaRPr lang="zh-TW" altLang="en-US" sz="1600" dirty="0"/>
          </a:p>
        </p:txBody>
      </p:sp>
      <p:sp>
        <p:nvSpPr>
          <p:cNvPr id="4" name="標題 1"/>
          <p:cNvSpPr>
            <a:spLocks noGrp="1"/>
          </p:cNvSpPr>
          <p:nvPr>
            <p:ph type="title"/>
          </p:nvPr>
        </p:nvSpPr>
        <p:spPr>
          <a:xfrm>
            <a:off x="571472" y="571480"/>
            <a:ext cx="8229600" cy="653210"/>
          </a:xfrm>
        </p:spPr>
        <p:txBody>
          <a:bodyPr>
            <a:normAutofit fontScale="90000"/>
          </a:bodyPr>
          <a:lstStyle/>
          <a:p>
            <a:r>
              <a:rPr lang="en-US" altLang="zh-TW" sz="2800" b="1" dirty="0" smtClean="0"/>
              <a:t>Barry's </a:t>
            </a:r>
            <a:r>
              <a:rPr lang="en-US" altLang="zh-TW" sz="3100" b="1" dirty="0" err="1" smtClean="0"/>
              <a:t>Coilgun</a:t>
            </a:r>
            <a:r>
              <a:rPr lang="en-US" altLang="zh-TW" sz="2800" b="1" dirty="0" smtClean="0"/>
              <a:t> </a:t>
            </a:r>
            <a:r>
              <a:rPr lang="en-US" altLang="zh-TW" sz="2800" b="1" dirty="0" smtClean="0"/>
              <a:t> </a:t>
            </a:r>
            <a:r>
              <a:rPr lang="en-US" altLang="zh-TW" sz="2800" b="1" dirty="0" smtClean="0"/>
              <a:t>(1) </a:t>
            </a:r>
            <a:br>
              <a:rPr lang="en-US" altLang="zh-TW" sz="2800" b="1" dirty="0" smtClean="0"/>
            </a:br>
            <a:endParaRPr lang="zh-TW" altLang="en-US" sz="2800" dirty="0"/>
          </a:p>
        </p:txBody>
      </p:sp>
      <p:graphicFrame>
        <p:nvGraphicFramePr>
          <p:cNvPr id="5" name="表格 4"/>
          <p:cNvGraphicFramePr>
            <a:graphicFrameLocks noGrp="1"/>
          </p:cNvGraphicFramePr>
          <p:nvPr/>
        </p:nvGraphicFramePr>
        <p:xfrm>
          <a:off x="857224" y="1928802"/>
          <a:ext cx="2262182" cy="1005840"/>
        </p:xfrm>
        <a:graphic>
          <a:graphicData uri="http://schemas.openxmlformats.org/drawingml/2006/table">
            <a:tbl>
              <a:tblPr/>
              <a:tblGrid>
                <a:gridCol w="1131091"/>
                <a:gridCol w="1131091"/>
              </a:tblGrid>
              <a:tr h="637227">
                <a:tc>
                  <a:txBody>
                    <a:bodyPr/>
                    <a:lstStyle/>
                    <a:p>
                      <a:r>
                        <a:rPr lang="en-US" dirty="0"/>
                        <a:t>Brass</a:t>
                      </a:r>
                      <a:br>
                        <a:rPr lang="en-US" dirty="0"/>
                      </a:br>
                      <a:r>
                        <a:rPr lang="en-US" dirty="0"/>
                        <a:t>Tube </a:t>
                      </a:r>
                    </a:p>
                  </a:txBody>
                  <a:tcPr anchor="ctr">
                    <a:lnL>
                      <a:noFill/>
                    </a:lnL>
                    <a:lnR>
                      <a:noFill/>
                    </a:lnR>
                    <a:lnT>
                      <a:noFill/>
                    </a:lnT>
                    <a:lnB>
                      <a:noFill/>
                    </a:lnB>
                  </a:tcPr>
                </a:tc>
                <a:tc>
                  <a:txBody>
                    <a:bodyPr/>
                    <a:lstStyle/>
                    <a:p>
                      <a:r>
                        <a:rPr lang="en-US" dirty="0"/>
                        <a:t>Plastic</a:t>
                      </a:r>
                      <a:br>
                        <a:rPr lang="en-US" dirty="0"/>
                      </a:br>
                      <a:r>
                        <a:rPr lang="en-US" dirty="0"/>
                        <a:t>Tube</a:t>
                      </a:r>
                    </a:p>
                  </a:txBody>
                  <a:tcPr anchor="ctr">
                    <a:lnL>
                      <a:noFill/>
                    </a:lnL>
                    <a:lnR>
                      <a:noFill/>
                    </a:lnR>
                    <a:lnT>
                      <a:noFill/>
                    </a:lnT>
                    <a:lnB>
                      <a:noFill/>
                    </a:lnB>
                  </a:tcPr>
                </a:tc>
              </a:tr>
              <a:tr h="338745">
                <a:tc>
                  <a:txBody>
                    <a:bodyPr/>
                    <a:lstStyle/>
                    <a:p>
                      <a:r>
                        <a:rPr lang="en-US"/>
                        <a:t>4.78 m/s </a:t>
                      </a:r>
                    </a:p>
                  </a:txBody>
                  <a:tcPr anchor="ctr">
                    <a:lnL>
                      <a:noFill/>
                    </a:lnL>
                    <a:lnR>
                      <a:noFill/>
                    </a:lnR>
                    <a:lnT>
                      <a:noFill/>
                    </a:lnT>
                    <a:lnB>
                      <a:noFill/>
                    </a:lnB>
                  </a:tcPr>
                </a:tc>
                <a:tc>
                  <a:txBody>
                    <a:bodyPr/>
                    <a:lstStyle/>
                    <a:p>
                      <a:r>
                        <a:rPr lang="en-US" dirty="0"/>
                        <a:t>5.93 m/s </a:t>
                      </a:r>
                    </a:p>
                  </a:txBody>
                  <a:tcPr anchor="ctr">
                    <a:lnL>
                      <a:noFill/>
                    </a:lnL>
                    <a:lnR>
                      <a:noFill/>
                    </a:lnR>
                    <a:lnT>
                      <a:noFill/>
                    </a:lnT>
                    <a:lnB>
                      <a:noFill/>
                    </a:lnB>
                  </a:tcPr>
                </a:tc>
              </a:tr>
            </a:tbl>
          </a:graphicData>
        </a:graphic>
      </p:graphicFrame>
      <p:sp>
        <p:nvSpPr>
          <p:cNvPr id="22529"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28596" y="1285860"/>
            <a:ext cx="8229600" cy="4389120"/>
          </a:xfrm>
        </p:spPr>
        <p:txBody>
          <a:bodyPr>
            <a:normAutofit/>
          </a:bodyPr>
          <a:lstStyle/>
          <a:p>
            <a:r>
              <a:rPr lang="en-US" altLang="zh-TW" sz="2400" dirty="0" smtClean="0"/>
              <a:t>Result: </a:t>
            </a:r>
            <a:r>
              <a:rPr lang="en-US" altLang="zh-TW" sz="2400" dirty="0" smtClean="0"/>
              <a:t>Tube</a:t>
            </a:r>
            <a:endParaRPr lang="en-US" altLang="zh-TW" sz="2400" b="1" dirty="0" smtClean="0"/>
          </a:p>
          <a:p>
            <a:pPr>
              <a:buNone/>
            </a:pPr>
            <a:r>
              <a:rPr lang="zh-TW" altLang="en-US" sz="2000" b="1" dirty="0" smtClean="0"/>
              <a:t>＊</a:t>
            </a:r>
            <a:r>
              <a:rPr lang="en-US" altLang="zh-TW" sz="2400" b="1" dirty="0" smtClean="0"/>
              <a:t>Eddy </a:t>
            </a:r>
            <a:r>
              <a:rPr lang="en-US" altLang="zh-TW" sz="2400" b="1" dirty="0" smtClean="0"/>
              <a:t>Currents</a:t>
            </a:r>
          </a:p>
          <a:p>
            <a:pPr>
              <a:buNone/>
            </a:pPr>
            <a:r>
              <a:rPr lang="en-US" altLang="zh-TW" sz="2000" dirty="0" smtClean="0"/>
              <a:t>    The </a:t>
            </a:r>
            <a:r>
              <a:rPr lang="en-US" altLang="zh-TW" sz="2000" dirty="0" smtClean="0"/>
              <a:t>large and rapid flux changes will induce surface currents in the conductive projectile. Eddy currents always act against the applied magnetic field, reducing the absorbed kinetic energy.</a:t>
            </a:r>
          </a:p>
          <a:p>
            <a:pPr>
              <a:buNone/>
            </a:pPr>
            <a:r>
              <a:rPr lang="en-US" altLang="zh-TW" sz="2000" dirty="0" smtClean="0"/>
              <a:t>    </a:t>
            </a:r>
          </a:p>
          <a:p>
            <a:pPr>
              <a:buNone/>
            </a:pPr>
            <a:r>
              <a:rPr lang="en-US" altLang="zh-TW" sz="2000" dirty="0" smtClean="0"/>
              <a:t> </a:t>
            </a:r>
            <a:r>
              <a:rPr lang="en-US" altLang="zh-TW" sz="2000" dirty="0" smtClean="0"/>
              <a:t>   Eddy </a:t>
            </a:r>
            <a:r>
              <a:rPr lang="en-US" altLang="zh-TW" sz="2000" dirty="0" smtClean="0"/>
              <a:t>currents are an important effect; a much earlier </a:t>
            </a:r>
            <a:r>
              <a:rPr lang="en-US" altLang="zh-TW" sz="2000" dirty="0" err="1" smtClean="0"/>
              <a:t>coilgun</a:t>
            </a:r>
            <a:r>
              <a:rPr lang="en-US" altLang="zh-TW" sz="2000" dirty="0" smtClean="0"/>
              <a:t> found a </a:t>
            </a:r>
            <a:r>
              <a:rPr lang="en-US" altLang="zh-TW" sz="2000" b="1" dirty="0" smtClean="0"/>
              <a:t>24%</a:t>
            </a:r>
            <a:r>
              <a:rPr lang="en-US" altLang="zh-TW" sz="2000" dirty="0" smtClean="0"/>
              <a:t> reduction in velocity due to eddy currents in a brass firing tube. Since then, we have only used non-conductive firing tubes such as the plastic ones in this </a:t>
            </a:r>
            <a:r>
              <a:rPr lang="en-US" altLang="zh-TW" sz="2000" dirty="0" err="1" smtClean="0"/>
              <a:t>coilgun</a:t>
            </a:r>
            <a:r>
              <a:rPr lang="en-US" altLang="zh-TW" sz="2000" dirty="0" smtClean="0"/>
              <a:t>.</a:t>
            </a:r>
          </a:p>
          <a:p>
            <a:endParaRPr lang="zh-TW" altLang="en-US" dirty="0"/>
          </a:p>
        </p:txBody>
      </p:sp>
      <p:sp>
        <p:nvSpPr>
          <p:cNvPr id="4" name="標題 1"/>
          <p:cNvSpPr>
            <a:spLocks noGrp="1"/>
          </p:cNvSpPr>
          <p:nvPr>
            <p:ph type="title"/>
          </p:nvPr>
        </p:nvSpPr>
        <p:spPr>
          <a:xfrm>
            <a:off x="571472" y="571480"/>
            <a:ext cx="8229600" cy="653210"/>
          </a:xfrm>
        </p:spPr>
        <p:txBody>
          <a:bodyPr>
            <a:normAutofit fontScale="90000"/>
          </a:bodyPr>
          <a:lstStyle/>
          <a:p>
            <a:r>
              <a:rPr lang="en-US" altLang="zh-TW" sz="2800" b="1" dirty="0" smtClean="0"/>
              <a:t>Barry's </a:t>
            </a:r>
            <a:r>
              <a:rPr lang="en-US" altLang="zh-TW" sz="3100" b="1" dirty="0" err="1" smtClean="0"/>
              <a:t>Coilgun</a:t>
            </a:r>
            <a:r>
              <a:rPr lang="en-US" altLang="zh-TW" sz="2800" b="1" dirty="0" smtClean="0"/>
              <a:t> </a:t>
            </a:r>
            <a:r>
              <a:rPr lang="en-US" altLang="zh-TW" sz="2800" b="1" dirty="0" smtClean="0"/>
              <a:t> </a:t>
            </a:r>
            <a:r>
              <a:rPr lang="en-US" altLang="zh-TW" sz="2800" b="1" dirty="0" smtClean="0"/>
              <a:t>(1) </a:t>
            </a:r>
            <a:br>
              <a:rPr lang="en-US" altLang="zh-TW" sz="2800" b="1" dirty="0" smtClean="0"/>
            </a:br>
            <a:endParaRPr lang="zh-TW" alt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28596" y="1000108"/>
            <a:ext cx="8229600" cy="4389120"/>
          </a:xfrm>
        </p:spPr>
        <p:txBody>
          <a:bodyPr>
            <a:normAutofit/>
          </a:bodyPr>
          <a:lstStyle/>
          <a:p>
            <a:r>
              <a:rPr lang="en-US" altLang="zh-TW" sz="2400" dirty="0" smtClean="0"/>
              <a:t>Result: </a:t>
            </a:r>
            <a:r>
              <a:rPr lang="en-US" altLang="zh-TW" sz="2400" dirty="0" smtClean="0"/>
              <a:t>Voltage</a:t>
            </a:r>
          </a:p>
          <a:p>
            <a:pPr>
              <a:buNone/>
            </a:pPr>
            <a:endParaRPr lang="zh-TW" altLang="en-US" sz="2400" dirty="0"/>
          </a:p>
        </p:txBody>
      </p:sp>
      <p:sp>
        <p:nvSpPr>
          <p:cNvPr id="4" name="標題 1"/>
          <p:cNvSpPr>
            <a:spLocks noGrp="1"/>
          </p:cNvSpPr>
          <p:nvPr>
            <p:ph type="title"/>
          </p:nvPr>
        </p:nvSpPr>
        <p:spPr>
          <a:xfrm>
            <a:off x="571472" y="571480"/>
            <a:ext cx="8229600" cy="653210"/>
          </a:xfrm>
        </p:spPr>
        <p:txBody>
          <a:bodyPr>
            <a:normAutofit fontScale="90000"/>
          </a:bodyPr>
          <a:lstStyle/>
          <a:p>
            <a:r>
              <a:rPr lang="en-US" altLang="zh-TW" sz="2800" b="1" dirty="0" smtClean="0"/>
              <a:t>Barry's </a:t>
            </a:r>
            <a:r>
              <a:rPr lang="en-US" altLang="zh-TW" sz="3100" b="1" dirty="0" err="1" smtClean="0"/>
              <a:t>Coilgun</a:t>
            </a:r>
            <a:r>
              <a:rPr lang="en-US" altLang="zh-TW" sz="2800" b="1" dirty="0" smtClean="0"/>
              <a:t> </a:t>
            </a:r>
            <a:r>
              <a:rPr lang="en-US" altLang="zh-TW" sz="2800" b="1" dirty="0" smtClean="0"/>
              <a:t> </a:t>
            </a:r>
            <a:r>
              <a:rPr lang="en-US" altLang="zh-TW" sz="2800" b="1" dirty="0" smtClean="0"/>
              <a:t>(1) </a:t>
            </a:r>
            <a:br>
              <a:rPr lang="en-US" altLang="zh-TW" sz="2800" b="1" dirty="0" smtClean="0"/>
            </a:br>
            <a:endParaRPr lang="zh-TW" altLang="en-US" sz="2800" dirty="0"/>
          </a:p>
        </p:txBody>
      </p:sp>
      <p:graphicFrame>
        <p:nvGraphicFramePr>
          <p:cNvPr id="5" name="表格 4"/>
          <p:cNvGraphicFramePr>
            <a:graphicFrameLocks noGrp="1"/>
          </p:cNvGraphicFramePr>
          <p:nvPr/>
        </p:nvGraphicFramePr>
        <p:xfrm>
          <a:off x="714348" y="1571612"/>
          <a:ext cx="2150265" cy="4335660"/>
        </p:xfrm>
        <a:graphic>
          <a:graphicData uri="http://schemas.openxmlformats.org/drawingml/2006/table">
            <a:tbl>
              <a:tblPr/>
              <a:tblGrid>
                <a:gridCol w="764380"/>
                <a:gridCol w="764380"/>
                <a:gridCol w="621505"/>
              </a:tblGrid>
              <a:tr h="381523">
                <a:tc>
                  <a:txBody>
                    <a:bodyPr/>
                    <a:lstStyle/>
                    <a:p>
                      <a:r>
                        <a:rPr lang="en-US" sz="1300" dirty="0"/>
                        <a:t> </a:t>
                      </a:r>
                      <a:br>
                        <a:rPr lang="en-US" sz="1300" dirty="0"/>
                      </a:br>
                      <a:r>
                        <a:rPr lang="en-US" sz="1300" dirty="0"/>
                        <a:t>Volts</a:t>
                      </a:r>
                    </a:p>
                  </a:txBody>
                  <a:tcPr marL="64508" marR="64508" marT="32254" marB="32254" anchor="ctr">
                    <a:lnL>
                      <a:noFill/>
                    </a:lnL>
                    <a:lnR>
                      <a:noFill/>
                    </a:lnR>
                    <a:lnT>
                      <a:noFill/>
                    </a:lnT>
                    <a:lnB>
                      <a:noFill/>
                    </a:lnB>
                  </a:tcPr>
                </a:tc>
                <a:tc>
                  <a:txBody>
                    <a:bodyPr/>
                    <a:lstStyle/>
                    <a:p>
                      <a:r>
                        <a:rPr lang="en-US" sz="1300"/>
                        <a:t>30mm</a:t>
                      </a:r>
                      <a:br>
                        <a:rPr lang="en-US" sz="1300"/>
                      </a:br>
                      <a:r>
                        <a:rPr lang="en-US" sz="1300"/>
                        <a:t>Speed</a:t>
                      </a:r>
                    </a:p>
                  </a:txBody>
                  <a:tcPr marL="64508" marR="64508" marT="32254" marB="32254" anchor="ctr">
                    <a:lnL>
                      <a:noFill/>
                    </a:lnL>
                    <a:lnR>
                      <a:noFill/>
                    </a:lnR>
                    <a:lnT>
                      <a:noFill/>
                    </a:lnT>
                    <a:lnB>
                      <a:noFill/>
                    </a:lnB>
                  </a:tcPr>
                </a:tc>
                <a:tc>
                  <a:txBody>
                    <a:bodyPr/>
                    <a:lstStyle/>
                    <a:p>
                      <a:r>
                        <a:rPr lang="en-US" sz="1300"/>
                        <a:t>45mm</a:t>
                      </a:r>
                      <a:br>
                        <a:rPr lang="en-US" sz="1300"/>
                      </a:br>
                      <a:r>
                        <a:rPr lang="en-US" sz="1300"/>
                        <a:t>Speed</a:t>
                      </a:r>
                    </a:p>
                  </a:txBody>
                  <a:tcPr marL="64508" marR="64508" marT="32254" marB="32254" anchor="ctr">
                    <a:lnL>
                      <a:noFill/>
                    </a:lnL>
                    <a:lnR>
                      <a:noFill/>
                    </a:lnR>
                    <a:lnT>
                      <a:noFill/>
                    </a:lnT>
                    <a:lnB>
                      <a:noFill/>
                    </a:lnB>
                  </a:tcPr>
                </a:tc>
              </a:tr>
              <a:tr h="217469">
                <a:tc>
                  <a:txBody>
                    <a:bodyPr/>
                    <a:lstStyle/>
                    <a:p>
                      <a:r>
                        <a:rPr lang="en-US" sz="1300"/>
                        <a:t>   5v</a:t>
                      </a:r>
                    </a:p>
                  </a:txBody>
                  <a:tcPr marL="64508" marR="64508" marT="32254" marB="32254" anchor="ctr">
                    <a:lnL>
                      <a:noFill/>
                    </a:lnL>
                    <a:lnR>
                      <a:noFill/>
                    </a:lnR>
                    <a:lnT>
                      <a:noFill/>
                    </a:lnT>
                    <a:lnB>
                      <a:noFill/>
                    </a:lnB>
                  </a:tcPr>
                </a:tc>
                <a:tc>
                  <a:txBody>
                    <a:bodyPr/>
                    <a:lstStyle/>
                    <a:p>
                      <a:r>
                        <a:rPr lang="zh-TW" altLang="en-US" sz="1300"/>
                        <a:t> </a:t>
                      </a:r>
                      <a:r>
                        <a:rPr lang="en-US" altLang="zh-TW" sz="1300"/>
                        <a:t>0</a:t>
                      </a:r>
                    </a:p>
                  </a:txBody>
                  <a:tcPr marL="64508" marR="64508" marT="32254" marB="32254" anchor="ctr">
                    <a:lnL>
                      <a:noFill/>
                    </a:lnL>
                    <a:lnR>
                      <a:noFill/>
                    </a:lnR>
                    <a:lnT>
                      <a:noFill/>
                    </a:lnT>
                    <a:lnB>
                      <a:noFill/>
                    </a:lnB>
                  </a:tcPr>
                </a:tc>
                <a:tc>
                  <a:txBody>
                    <a:bodyPr/>
                    <a:lstStyle/>
                    <a:p>
                      <a:r>
                        <a:rPr lang="zh-TW" altLang="en-US" sz="1300"/>
                        <a:t> </a:t>
                      </a:r>
                      <a:r>
                        <a:rPr lang="en-US" altLang="zh-TW" sz="1300"/>
                        <a:t>0</a:t>
                      </a:r>
                    </a:p>
                  </a:txBody>
                  <a:tcPr marL="64508" marR="64508" marT="32254" marB="32254" anchor="ctr">
                    <a:lnL>
                      <a:noFill/>
                    </a:lnL>
                    <a:lnR>
                      <a:noFill/>
                    </a:lnR>
                    <a:lnT>
                      <a:noFill/>
                    </a:lnT>
                    <a:lnB>
                      <a:noFill/>
                    </a:lnB>
                  </a:tcPr>
                </a:tc>
              </a:tr>
              <a:tr h="217469">
                <a:tc>
                  <a:txBody>
                    <a:bodyPr/>
                    <a:lstStyle/>
                    <a:p>
                      <a:r>
                        <a:rPr lang="en-US" sz="1300"/>
                        <a:t>10v</a:t>
                      </a:r>
                    </a:p>
                  </a:txBody>
                  <a:tcPr marL="64508" marR="64508" marT="32254" marB="32254" anchor="ctr">
                    <a:lnL>
                      <a:noFill/>
                    </a:lnL>
                    <a:lnR>
                      <a:noFill/>
                    </a:lnR>
                    <a:lnT>
                      <a:noFill/>
                    </a:lnT>
                    <a:lnB>
                      <a:noFill/>
                    </a:lnB>
                  </a:tcPr>
                </a:tc>
                <a:tc>
                  <a:txBody>
                    <a:bodyPr/>
                    <a:lstStyle/>
                    <a:p>
                      <a:r>
                        <a:rPr lang="zh-TW" altLang="en-US" sz="1300"/>
                        <a:t> </a:t>
                      </a:r>
                      <a:r>
                        <a:rPr lang="en-US" altLang="zh-TW" sz="1300"/>
                        <a:t>0</a:t>
                      </a:r>
                    </a:p>
                  </a:txBody>
                  <a:tcPr marL="64508" marR="64508" marT="32254" marB="32254" anchor="ctr">
                    <a:lnL>
                      <a:noFill/>
                    </a:lnL>
                    <a:lnR>
                      <a:noFill/>
                    </a:lnR>
                    <a:lnT>
                      <a:noFill/>
                    </a:lnT>
                    <a:lnB>
                      <a:noFill/>
                    </a:lnB>
                  </a:tcPr>
                </a:tc>
                <a:tc>
                  <a:txBody>
                    <a:bodyPr/>
                    <a:lstStyle/>
                    <a:p>
                      <a:r>
                        <a:rPr lang="zh-TW" altLang="en-US" sz="1300"/>
                        <a:t> </a:t>
                      </a:r>
                      <a:r>
                        <a:rPr lang="en-US" altLang="zh-TW" sz="1300"/>
                        <a:t>0</a:t>
                      </a:r>
                    </a:p>
                  </a:txBody>
                  <a:tcPr marL="64508" marR="64508" marT="32254" marB="32254" anchor="ctr">
                    <a:lnL>
                      <a:noFill/>
                    </a:lnL>
                    <a:lnR>
                      <a:noFill/>
                    </a:lnR>
                    <a:lnT>
                      <a:noFill/>
                    </a:lnT>
                    <a:lnB>
                      <a:noFill/>
                    </a:lnB>
                  </a:tcPr>
                </a:tc>
              </a:tr>
              <a:tr h="217469">
                <a:tc>
                  <a:txBody>
                    <a:bodyPr/>
                    <a:lstStyle/>
                    <a:p>
                      <a:r>
                        <a:rPr lang="en-US" sz="1300"/>
                        <a:t>12v</a:t>
                      </a:r>
                    </a:p>
                  </a:txBody>
                  <a:tcPr marL="64508" marR="64508" marT="32254" marB="32254" anchor="ctr">
                    <a:lnL>
                      <a:noFill/>
                    </a:lnL>
                    <a:lnR>
                      <a:noFill/>
                    </a:lnR>
                    <a:lnT>
                      <a:noFill/>
                    </a:lnT>
                    <a:lnB>
                      <a:noFill/>
                    </a:lnB>
                  </a:tcPr>
                </a:tc>
                <a:tc>
                  <a:txBody>
                    <a:bodyPr/>
                    <a:lstStyle/>
                    <a:p>
                      <a:r>
                        <a:rPr lang="en-US" sz="1300"/>
                        <a:t>1.56 m/s </a:t>
                      </a:r>
                    </a:p>
                  </a:txBody>
                  <a:tcPr marL="64508" marR="64508" marT="32254" marB="32254" anchor="ctr">
                    <a:lnL>
                      <a:noFill/>
                    </a:lnL>
                    <a:lnR>
                      <a:noFill/>
                    </a:lnR>
                    <a:lnT>
                      <a:noFill/>
                    </a:lnT>
                    <a:lnB>
                      <a:noFill/>
                    </a:lnB>
                  </a:tcPr>
                </a:tc>
                <a:tc>
                  <a:txBody>
                    <a:bodyPr/>
                    <a:lstStyle/>
                    <a:p>
                      <a:r>
                        <a:rPr lang="en-US" sz="1300"/>
                        <a:t>0.07 m/s </a:t>
                      </a:r>
                    </a:p>
                  </a:txBody>
                  <a:tcPr marL="64508" marR="64508" marT="32254" marB="32254" anchor="ctr">
                    <a:lnL>
                      <a:noFill/>
                    </a:lnL>
                    <a:lnR>
                      <a:noFill/>
                    </a:lnR>
                    <a:lnT>
                      <a:noFill/>
                    </a:lnT>
                    <a:lnB>
                      <a:noFill/>
                    </a:lnB>
                  </a:tcPr>
                </a:tc>
              </a:tr>
              <a:tr h="217469">
                <a:tc>
                  <a:txBody>
                    <a:bodyPr/>
                    <a:lstStyle/>
                    <a:p>
                      <a:r>
                        <a:rPr lang="en-US" sz="1300"/>
                        <a:t>15v</a:t>
                      </a:r>
                    </a:p>
                  </a:txBody>
                  <a:tcPr marL="64508" marR="64508" marT="32254" marB="32254" anchor="ctr">
                    <a:lnL>
                      <a:noFill/>
                    </a:lnL>
                    <a:lnR>
                      <a:noFill/>
                    </a:lnR>
                    <a:lnT>
                      <a:noFill/>
                    </a:lnT>
                    <a:lnB>
                      <a:noFill/>
                    </a:lnB>
                  </a:tcPr>
                </a:tc>
                <a:tc>
                  <a:txBody>
                    <a:bodyPr/>
                    <a:lstStyle/>
                    <a:p>
                      <a:r>
                        <a:rPr lang="en-US" altLang="zh-TW" sz="1300"/>
                        <a:t>3.40</a:t>
                      </a:r>
                    </a:p>
                  </a:txBody>
                  <a:tcPr marL="64508" marR="64508" marT="32254" marB="32254" anchor="ctr">
                    <a:lnL>
                      <a:noFill/>
                    </a:lnL>
                    <a:lnR>
                      <a:noFill/>
                    </a:lnR>
                    <a:lnT>
                      <a:noFill/>
                    </a:lnT>
                    <a:lnB>
                      <a:noFill/>
                    </a:lnB>
                  </a:tcPr>
                </a:tc>
                <a:tc>
                  <a:txBody>
                    <a:bodyPr/>
                    <a:lstStyle/>
                    <a:p>
                      <a:r>
                        <a:rPr lang="en-US" altLang="zh-TW" sz="1300"/>
                        <a:t>3.06</a:t>
                      </a:r>
                    </a:p>
                  </a:txBody>
                  <a:tcPr marL="64508" marR="64508" marT="32254" marB="32254" anchor="ctr">
                    <a:lnL>
                      <a:noFill/>
                    </a:lnL>
                    <a:lnR>
                      <a:noFill/>
                    </a:lnR>
                    <a:lnT>
                      <a:noFill/>
                    </a:lnT>
                    <a:lnB>
                      <a:noFill/>
                    </a:lnB>
                  </a:tcPr>
                </a:tc>
              </a:tr>
              <a:tr h="217469">
                <a:tc>
                  <a:txBody>
                    <a:bodyPr/>
                    <a:lstStyle/>
                    <a:p>
                      <a:r>
                        <a:rPr lang="en-US" sz="1300"/>
                        <a:t>20v</a:t>
                      </a:r>
                    </a:p>
                  </a:txBody>
                  <a:tcPr marL="64508" marR="64508" marT="32254" marB="32254" anchor="ctr">
                    <a:lnL>
                      <a:noFill/>
                    </a:lnL>
                    <a:lnR>
                      <a:noFill/>
                    </a:lnR>
                    <a:lnT>
                      <a:noFill/>
                    </a:lnT>
                    <a:lnB>
                      <a:noFill/>
                    </a:lnB>
                  </a:tcPr>
                </a:tc>
                <a:tc>
                  <a:txBody>
                    <a:bodyPr/>
                    <a:lstStyle/>
                    <a:p>
                      <a:r>
                        <a:rPr lang="en-US" altLang="zh-TW" sz="1300"/>
                        <a:t>5.24</a:t>
                      </a:r>
                    </a:p>
                  </a:txBody>
                  <a:tcPr marL="64508" marR="64508" marT="32254" marB="32254" anchor="ctr">
                    <a:lnL>
                      <a:noFill/>
                    </a:lnL>
                    <a:lnR>
                      <a:noFill/>
                    </a:lnR>
                    <a:lnT>
                      <a:noFill/>
                    </a:lnT>
                    <a:lnB>
                      <a:noFill/>
                    </a:lnB>
                  </a:tcPr>
                </a:tc>
                <a:tc>
                  <a:txBody>
                    <a:bodyPr/>
                    <a:lstStyle/>
                    <a:p>
                      <a:r>
                        <a:rPr lang="en-US" altLang="zh-TW" sz="1300"/>
                        <a:t>5.00</a:t>
                      </a:r>
                    </a:p>
                  </a:txBody>
                  <a:tcPr marL="64508" marR="64508" marT="32254" marB="32254" anchor="ctr">
                    <a:lnL>
                      <a:noFill/>
                    </a:lnL>
                    <a:lnR>
                      <a:noFill/>
                    </a:lnR>
                    <a:lnT>
                      <a:noFill/>
                    </a:lnT>
                    <a:lnB>
                      <a:noFill/>
                    </a:lnB>
                  </a:tcPr>
                </a:tc>
              </a:tr>
              <a:tr h="217469">
                <a:tc>
                  <a:txBody>
                    <a:bodyPr/>
                    <a:lstStyle/>
                    <a:p>
                      <a:r>
                        <a:rPr lang="en-US" sz="1300"/>
                        <a:t>25v</a:t>
                      </a:r>
                    </a:p>
                  </a:txBody>
                  <a:tcPr marL="64508" marR="64508" marT="32254" marB="32254" anchor="ctr">
                    <a:lnL>
                      <a:noFill/>
                    </a:lnL>
                    <a:lnR>
                      <a:noFill/>
                    </a:lnR>
                    <a:lnT>
                      <a:noFill/>
                    </a:lnT>
                    <a:lnB>
                      <a:noFill/>
                    </a:lnB>
                  </a:tcPr>
                </a:tc>
                <a:tc>
                  <a:txBody>
                    <a:bodyPr/>
                    <a:lstStyle/>
                    <a:p>
                      <a:r>
                        <a:rPr lang="en-US" altLang="zh-TW" sz="1300"/>
                        <a:t>6.01</a:t>
                      </a:r>
                    </a:p>
                  </a:txBody>
                  <a:tcPr marL="64508" marR="64508" marT="32254" marB="32254" anchor="ctr">
                    <a:lnL>
                      <a:noFill/>
                    </a:lnL>
                    <a:lnR>
                      <a:noFill/>
                    </a:lnR>
                    <a:lnT>
                      <a:noFill/>
                    </a:lnT>
                    <a:lnB>
                      <a:noFill/>
                    </a:lnB>
                  </a:tcPr>
                </a:tc>
                <a:tc>
                  <a:txBody>
                    <a:bodyPr/>
                    <a:lstStyle/>
                    <a:p>
                      <a:r>
                        <a:rPr lang="en-US" altLang="zh-TW" sz="1300"/>
                        <a:t>5.42</a:t>
                      </a:r>
                    </a:p>
                  </a:txBody>
                  <a:tcPr marL="64508" marR="64508" marT="32254" marB="32254" anchor="ctr">
                    <a:lnL>
                      <a:noFill/>
                    </a:lnL>
                    <a:lnR>
                      <a:noFill/>
                    </a:lnR>
                    <a:lnT>
                      <a:noFill/>
                    </a:lnT>
                    <a:lnB>
                      <a:noFill/>
                    </a:lnB>
                  </a:tcPr>
                </a:tc>
              </a:tr>
              <a:tr h="217469">
                <a:tc>
                  <a:txBody>
                    <a:bodyPr/>
                    <a:lstStyle/>
                    <a:p>
                      <a:r>
                        <a:rPr lang="en-US" sz="1300"/>
                        <a:t>30v</a:t>
                      </a:r>
                    </a:p>
                  </a:txBody>
                  <a:tcPr marL="64508" marR="64508" marT="32254" marB="32254" anchor="ctr">
                    <a:lnL>
                      <a:noFill/>
                    </a:lnL>
                    <a:lnR>
                      <a:noFill/>
                    </a:lnR>
                    <a:lnT>
                      <a:noFill/>
                    </a:lnT>
                    <a:lnB>
                      <a:noFill/>
                    </a:lnB>
                  </a:tcPr>
                </a:tc>
                <a:tc>
                  <a:txBody>
                    <a:bodyPr/>
                    <a:lstStyle/>
                    <a:p>
                      <a:r>
                        <a:rPr lang="en-US" altLang="zh-TW" sz="1300"/>
                        <a:t>6.40</a:t>
                      </a:r>
                    </a:p>
                  </a:txBody>
                  <a:tcPr marL="64508" marR="64508" marT="32254" marB="32254" anchor="ctr">
                    <a:lnL>
                      <a:noFill/>
                    </a:lnL>
                    <a:lnR>
                      <a:noFill/>
                    </a:lnR>
                    <a:lnT>
                      <a:noFill/>
                    </a:lnT>
                    <a:lnB>
                      <a:noFill/>
                    </a:lnB>
                  </a:tcPr>
                </a:tc>
                <a:tc>
                  <a:txBody>
                    <a:bodyPr/>
                    <a:lstStyle/>
                    <a:p>
                      <a:r>
                        <a:rPr lang="en-US" altLang="zh-TW" sz="1300"/>
                        <a:t>5.90</a:t>
                      </a:r>
                    </a:p>
                  </a:txBody>
                  <a:tcPr marL="64508" marR="64508" marT="32254" marB="32254" anchor="ctr">
                    <a:lnL>
                      <a:noFill/>
                    </a:lnL>
                    <a:lnR>
                      <a:noFill/>
                    </a:lnR>
                    <a:lnT>
                      <a:noFill/>
                    </a:lnT>
                    <a:lnB>
                      <a:noFill/>
                    </a:lnB>
                  </a:tcPr>
                </a:tc>
              </a:tr>
              <a:tr h="217469">
                <a:tc>
                  <a:txBody>
                    <a:bodyPr/>
                    <a:lstStyle/>
                    <a:p>
                      <a:r>
                        <a:rPr lang="en-US" sz="1300"/>
                        <a:t>35v</a:t>
                      </a:r>
                    </a:p>
                  </a:txBody>
                  <a:tcPr marL="64508" marR="64508" marT="32254" marB="32254" anchor="ctr">
                    <a:lnL>
                      <a:noFill/>
                    </a:lnL>
                    <a:lnR>
                      <a:noFill/>
                    </a:lnR>
                    <a:lnT>
                      <a:noFill/>
                    </a:lnT>
                    <a:lnB>
                      <a:noFill/>
                    </a:lnB>
                  </a:tcPr>
                </a:tc>
                <a:tc>
                  <a:txBody>
                    <a:bodyPr/>
                    <a:lstStyle/>
                    <a:p>
                      <a:r>
                        <a:rPr lang="en-US" altLang="zh-TW" sz="1300"/>
                        <a:t>6.61</a:t>
                      </a:r>
                    </a:p>
                  </a:txBody>
                  <a:tcPr marL="64508" marR="64508" marT="32254" marB="32254" anchor="ctr">
                    <a:lnL>
                      <a:noFill/>
                    </a:lnL>
                    <a:lnR>
                      <a:noFill/>
                    </a:lnR>
                    <a:lnT>
                      <a:noFill/>
                    </a:lnT>
                    <a:lnB>
                      <a:noFill/>
                    </a:lnB>
                  </a:tcPr>
                </a:tc>
                <a:tc>
                  <a:txBody>
                    <a:bodyPr/>
                    <a:lstStyle/>
                    <a:p>
                      <a:r>
                        <a:rPr lang="en-US" altLang="zh-TW" sz="1300" dirty="0"/>
                        <a:t>6.80</a:t>
                      </a:r>
                    </a:p>
                  </a:txBody>
                  <a:tcPr marL="64508" marR="64508" marT="32254" marB="32254" anchor="ctr">
                    <a:lnL>
                      <a:noFill/>
                    </a:lnL>
                    <a:lnR>
                      <a:noFill/>
                    </a:lnR>
                    <a:lnT>
                      <a:noFill/>
                    </a:lnT>
                    <a:lnB>
                      <a:noFill/>
                    </a:lnB>
                  </a:tcPr>
                </a:tc>
              </a:tr>
              <a:tr h="217469">
                <a:tc>
                  <a:txBody>
                    <a:bodyPr/>
                    <a:lstStyle/>
                    <a:p>
                      <a:r>
                        <a:rPr lang="en-US" sz="1300"/>
                        <a:t>40v</a:t>
                      </a:r>
                    </a:p>
                  </a:txBody>
                  <a:tcPr marL="64508" marR="64508" marT="32254" marB="32254" anchor="ctr">
                    <a:lnL>
                      <a:noFill/>
                    </a:lnL>
                    <a:lnR>
                      <a:noFill/>
                    </a:lnR>
                    <a:lnT>
                      <a:noFill/>
                    </a:lnT>
                    <a:lnB>
                      <a:noFill/>
                    </a:lnB>
                  </a:tcPr>
                </a:tc>
                <a:tc>
                  <a:txBody>
                    <a:bodyPr/>
                    <a:lstStyle/>
                    <a:p>
                      <a:r>
                        <a:rPr lang="en-US" altLang="zh-TW" sz="1300"/>
                        <a:t>6.74</a:t>
                      </a:r>
                    </a:p>
                  </a:txBody>
                  <a:tcPr marL="64508" marR="64508" marT="32254" marB="32254" anchor="ctr">
                    <a:lnL>
                      <a:noFill/>
                    </a:lnL>
                    <a:lnR>
                      <a:noFill/>
                    </a:lnR>
                    <a:lnT>
                      <a:noFill/>
                    </a:lnT>
                    <a:lnB>
                      <a:noFill/>
                    </a:lnB>
                  </a:tcPr>
                </a:tc>
                <a:tc>
                  <a:txBody>
                    <a:bodyPr/>
                    <a:lstStyle/>
                    <a:p>
                      <a:r>
                        <a:rPr lang="en-US" altLang="zh-TW" sz="1300"/>
                        <a:t>7.09</a:t>
                      </a:r>
                    </a:p>
                  </a:txBody>
                  <a:tcPr marL="64508" marR="64508" marT="32254" marB="32254" anchor="ctr">
                    <a:lnL>
                      <a:noFill/>
                    </a:lnL>
                    <a:lnR>
                      <a:noFill/>
                    </a:lnR>
                    <a:lnT>
                      <a:noFill/>
                    </a:lnT>
                    <a:lnB>
                      <a:noFill/>
                    </a:lnB>
                  </a:tcPr>
                </a:tc>
              </a:tr>
              <a:tr h="217469">
                <a:tc>
                  <a:txBody>
                    <a:bodyPr/>
                    <a:lstStyle/>
                    <a:p>
                      <a:r>
                        <a:rPr lang="en-US" sz="1300"/>
                        <a:t>45v</a:t>
                      </a:r>
                    </a:p>
                  </a:txBody>
                  <a:tcPr marL="64508" marR="64508" marT="32254" marB="32254" anchor="ctr">
                    <a:lnL>
                      <a:noFill/>
                    </a:lnL>
                    <a:lnR>
                      <a:noFill/>
                    </a:lnR>
                    <a:lnT>
                      <a:noFill/>
                    </a:lnT>
                    <a:lnB>
                      <a:noFill/>
                    </a:lnB>
                  </a:tcPr>
                </a:tc>
                <a:tc>
                  <a:txBody>
                    <a:bodyPr/>
                    <a:lstStyle/>
                    <a:p>
                      <a:r>
                        <a:rPr lang="en-US" altLang="zh-TW" sz="1300"/>
                        <a:t>6.91</a:t>
                      </a:r>
                    </a:p>
                  </a:txBody>
                  <a:tcPr marL="64508" marR="64508" marT="32254" marB="32254" anchor="ctr">
                    <a:lnL>
                      <a:noFill/>
                    </a:lnL>
                    <a:lnR>
                      <a:noFill/>
                    </a:lnR>
                    <a:lnT>
                      <a:noFill/>
                    </a:lnT>
                    <a:lnB>
                      <a:noFill/>
                    </a:lnB>
                  </a:tcPr>
                </a:tc>
                <a:tc>
                  <a:txBody>
                    <a:bodyPr/>
                    <a:lstStyle/>
                    <a:p>
                      <a:r>
                        <a:rPr lang="en-US" altLang="zh-TW" sz="1300"/>
                        <a:t>7.34</a:t>
                      </a:r>
                    </a:p>
                  </a:txBody>
                  <a:tcPr marL="64508" marR="64508" marT="32254" marB="32254" anchor="ctr">
                    <a:lnL>
                      <a:noFill/>
                    </a:lnL>
                    <a:lnR>
                      <a:noFill/>
                    </a:lnR>
                    <a:lnT>
                      <a:noFill/>
                    </a:lnT>
                    <a:lnB>
                      <a:noFill/>
                    </a:lnB>
                  </a:tcPr>
                </a:tc>
              </a:tr>
              <a:tr h="217469">
                <a:tc>
                  <a:txBody>
                    <a:bodyPr/>
                    <a:lstStyle/>
                    <a:p>
                      <a:r>
                        <a:rPr lang="en-US" sz="1300"/>
                        <a:t>50v</a:t>
                      </a:r>
                    </a:p>
                  </a:txBody>
                  <a:tcPr marL="64508" marR="64508" marT="32254" marB="32254" anchor="ctr">
                    <a:lnL>
                      <a:noFill/>
                    </a:lnL>
                    <a:lnR>
                      <a:noFill/>
                    </a:lnR>
                    <a:lnT>
                      <a:noFill/>
                    </a:lnT>
                    <a:lnB>
                      <a:noFill/>
                    </a:lnB>
                  </a:tcPr>
                </a:tc>
                <a:tc>
                  <a:txBody>
                    <a:bodyPr/>
                    <a:lstStyle/>
                    <a:p>
                      <a:r>
                        <a:rPr lang="en-US" altLang="zh-TW" sz="1300" b="1"/>
                        <a:t>6.96</a:t>
                      </a:r>
                      <a:endParaRPr lang="zh-TW" altLang="en-US" sz="1300"/>
                    </a:p>
                  </a:txBody>
                  <a:tcPr marL="64508" marR="64508" marT="32254" marB="32254" anchor="ctr">
                    <a:lnL>
                      <a:noFill/>
                    </a:lnL>
                    <a:lnR>
                      <a:noFill/>
                    </a:lnR>
                    <a:lnT>
                      <a:noFill/>
                    </a:lnT>
                    <a:lnB>
                      <a:noFill/>
                    </a:lnB>
                  </a:tcPr>
                </a:tc>
                <a:tc>
                  <a:txBody>
                    <a:bodyPr/>
                    <a:lstStyle/>
                    <a:p>
                      <a:r>
                        <a:rPr lang="en-US" altLang="zh-TW" sz="1300"/>
                        <a:t>7.60</a:t>
                      </a:r>
                    </a:p>
                  </a:txBody>
                  <a:tcPr marL="64508" marR="64508" marT="32254" marB="32254" anchor="ctr">
                    <a:lnL>
                      <a:noFill/>
                    </a:lnL>
                    <a:lnR>
                      <a:noFill/>
                    </a:lnR>
                    <a:lnT>
                      <a:noFill/>
                    </a:lnT>
                    <a:lnB>
                      <a:noFill/>
                    </a:lnB>
                  </a:tcPr>
                </a:tc>
              </a:tr>
              <a:tr h="217469">
                <a:tc>
                  <a:txBody>
                    <a:bodyPr/>
                    <a:lstStyle/>
                    <a:p>
                      <a:r>
                        <a:rPr lang="en-US" sz="1300"/>
                        <a:t>55v</a:t>
                      </a:r>
                    </a:p>
                  </a:txBody>
                  <a:tcPr marL="64508" marR="64508" marT="32254" marB="32254" anchor="ctr">
                    <a:lnL>
                      <a:noFill/>
                    </a:lnL>
                    <a:lnR>
                      <a:noFill/>
                    </a:lnR>
                    <a:lnT>
                      <a:noFill/>
                    </a:lnT>
                    <a:lnB>
                      <a:noFill/>
                    </a:lnB>
                  </a:tcPr>
                </a:tc>
                <a:tc>
                  <a:txBody>
                    <a:bodyPr/>
                    <a:lstStyle/>
                    <a:p>
                      <a:r>
                        <a:rPr lang="en-US" altLang="zh-TW" sz="1300"/>
                        <a:t>6.75</a:t>
                      </a:r>
                    </a:p>
                  </a:txBody>
                  <a:tcPr marL="64508" marR="64508" marT="32254" marB="32254" anchor="ctr">
                    <a:lnL>
                      <a:noFill/>
                    </a:lnL>
                    <a:lnR>
                      <a:noFill/>
                    </a:lnR>
                    <a:lnT>
                      <a:noFill/>
                    </a:lnT>
                    <a:lnB>
                      <a:noFill/>
                    </a:lnB>
                  </a:tcPr>
                </a:tc>
                <a:tc>
                  <a:txBody>
                    <a:bodyPr/>
                    <a:lstStyle/>
                    <a:p>
                      <a:r>
                        <a:rPr lang="en-US" altLang="zh-TW" sz="1300" b="1"/>
                        <a:t>7.85</a:t>
                      </a:r>
                      <a:endParaRPr lang="zh-TW" altLang="en-US" sz="1300"/>
                    </a:p>
                  </a:txBody>
                  <a:tcPr marL="64508" marR="64508" marT="32254" marB="32254" anchor="ctr">
                    <a:lnL>
                      <a:noFill/>
                    </a:lnL>
                    <a:lnR>
                      <a:noFill/>
                    </a:lnR>
                    <a:lnT>
                      <a:noFill/>
                    </a:lnT>
                    <a:lnB>
                      <a:noFill/>
                    </a:lnB>
                  </a:tcPr>
                </a:tc>
              </a:tr>
              <a:tr h="217469">
                <a:tc>
                  <a:txBody>
                    <a:bodyPr/>
                    <a:lstStyle/>
                    <a:p>
                      <a:r>
                        <a:rPr lang="en-US" sz="1300"/>
                        <a:t>60v</a:t>
                      </a:r>
                    </a:p>
                  </a:txBody>
                  <a:tcPr marL="64508" marR="64508" marT="32254" marB="32254" anchor="ctr">
                    <a:lnL>
                      <a:noFill/>
                    </a:lnL>
                    <a:lnR>
                      <a:noFill/>
                    </a:lnR>
                    <a:lnT>
                      <a:noFill/>
                    </a:lnT>
                    <a:lnB>
                      <a:noFill/>
                    </a:lnB>
                  </a:tcPr>
                </a:tc>
                <a:tc>
                  <a:txBody>
                    <a:bodyPr/>
                    <a:lstStyle/>
                    <a:p>
                      <a:r>
                        <a:rPr lang="en-US" altLang="zh-TW" sz="1300"/>
                        <a:t>6.26</a:t>
                      </a:r>
                    </a:p>
                  </a:txBody>
                  <a:tcPr marL="64508" marR="64508" marT="32254" marB="32254" anchor="ctr">
                    <a:lnL>
                      <a:noFill/>
                    </a:lnL>
                    <a:lnR>
                      <a:noFill/>
                    </a:lnR>
                    <a:lnT>
                      <a:noFill/>
                    </a:lnT>
                    <a:lnB>
                      <a:noFill/>
                    </a:lnB>
                  </a:tcPr>
                </a:tc>
                <a:tc>
                  <a:txBody>
                    <a:bodyPr/>
                    <a:lstStyle/>
                    <a:p>
                      <a:r>
                        <a:rPr lang="en-US" altLang="zh-TW" sz="1300"/>
                        <a:t>7.71</a:t>
                      </a:r>
                    </a:p>
                  </a:txBody>
                  <a:tcPr marL="64508" marR="64508" marT="32254" marB="32254" anchor="ctr">
                    <a:lnL>
                      <a:noFill/>
                    </a:lnL>
                    <a:lnR>
                      <a:noFill/>
                    </a:lnR>
                    <a:lnT>
                      <a:noFill/>
                    </a:lnT>
                    <a:lnB>
                      <a:noFill/>
                    </a:lnB>
                  </a:tcPr>
                </a:tc>
              </a:tr>
              <a:tr h="217469">
                <a:tc>
                  <a:txBody>
                    <a:bodyPr/>
                    <a:lstStyle/>
                    <a:p>
                      <a:r>
                        <a:rPr lang="en-US" sz="1300"/>
                        <a:t>64v</a:t>
                      </a:r>
                    </a:p>
                  </a:txBody>
                  <a:tcPr marL="64508" marR="64508" marT="32254" marB="32254" anchor="ctr">
                    <a:lnL>
                      <a:noFill/>
                    </a:lnL>
                    <a:lnR>
                      <a:noFill/>
                    </a:lnR>
                    <a:lnT>
                      <a:noFill/>
                    </a:lnT>
                    <a:lnB>
                      <a:noFill/>
                    </a:lnB>
                  </a:tcPr>
                </a:tc>
                <a:tc>
                  <a:txBody>
                    <a:bodyPr/>
                    <a:lstStyle/>
                    <a:p>
                      <a:r>
                        <a:rPr lang="en-US" altLang="zh-TW" sz="1300"/>
                        <a:t>5.91</a:t>
                      </a:r>
                    </a:p>
                  </a:txBody>
                  <a:tcPr marL="64508" marR="64508" marT="32254" marB="32254" anchor="ctr">
                    <a:lnL>
                      <a:noFill/>
                    </a:lnL>
                    <a:lnR>
                      <a:noFill/>
                    </a:lnR>
                    <a:lnT>
                      <a:noFill/>
                    </a:lnT>
                    <a:lnB>
                      <a:noFill/>
                    </a:lnB>
                  </a:tcPr>
                </a:tc>
                <a:tc>
                  <a:txBody>
                    <a:bodyPr/>
                    <a:lstStyle/>
                    <a:p>
                      <a:r>
                        <a:rPr lang="en-US" altLang="zh-TW" sz="1300" dirty="0"/>
                        <a:t>7.51</a:t>
                      </a:r>
                    </a:p>
                  </a:txBody>
                  <a:tcPr marL="64508" marR="64508" marT="32254" marB="32254" anchor="ctr">
                    <a:lnL>
                      <a:noFill/>
                    </a:lnL>
                    <a:lnR>
                      <a:noFill/>
                    </a:lnR>
                    <a:lnT>
                      <a:noFill/>
                    </a:lnT>
                    <a:lnB>
                      <a:noFill/>
                    </a:lnB>
                  </a:tcPr>
                </a:tc>
              </a:tr>
            </a:tbl>
          </a:graphicData>
        </a:graphic>
      </p:graphicFrame>
      <p:sp>
        <p:nvSpPr>
          <p:cNvPr id="26625"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endParaRPr>
          </a:p>
        </p:txBody>
      </p:sp>
      <p:sp>
        <p:nvSpPr>
          <p:cNvPr id="7" name="文字方塊 6"/>
          <p:cNvSpPr txBox="1"/>
          <p:nvPr/>
        </p:nvSpPr>
        <p:spPr>
          <a:xfrm>
            <a:off x="2716278" y="4214818"/>
            <a:ext cx="6427722" cy="2031325"/>
          </a:xfrm>
          <a:prstGeom prst="rect">
            <a:avLst/>
          </a:prstGeom>
          <a:noFill/>
        </p:spPr>
        <p:txBody>
          <a:bodyPr wrap="none" rtlCol="0">
            <a:spAutoFit/>
          </a:bodyPr>
          <a:lstStyle/>
          <a:p>
            <a:pPr>
              <a:buClr>
                <a:schemeClr val="accent1">
                  <a:lumMod val="75000"/>
                </a:schemeClr>
              </a:buClr>
              <a:buSzPct val="80000"/>
              <a:buFont typeface="Wingdings" pitchFamily="2" charset="2"/>
              <a:buChar char="l"/>
            </a:pPr>
            <a:r>
              <a:rPr lang="en-US" altLang="zh-TW" b="1" dirty="0" smtClean="0"/>
              <a:t>  Conclusions</a:t>
            </a:r>
            <a:r>
              <a:rPr lang="en-US" altLang="zh-TW" dirty="0" smtClean="0"/>
              <a:t> - </a:t>
            </a:r>
            <a:endParaRPr lang="en-US" altLang="zh-TW" dirty="0" smtClean="0"/>
          </a:p>
          <a:p>
            <a:r>
              <a:rPr lang="en-US" altLang="zh-TW" dirty="0" smtClean="0"/>
              <a:t>    Notice </a:t>
            </a:r>
            <a:r>
              <a:rPr lang="en-US" altLang="zh-TW" dirty="0" smtClean="0"/>
              <a:t>the sharp knee around 20 to 30 volts. </a:t>
            </a:r>
            <a:endParaRPr lang="en-US" altLang="zh-TW" dirty="0" smtClean="0"/>
          </a:p>
          <a:p>
            <a:r>
              <a:rPr lang="en-US" altLang="zh-TW" dirty="0" smtClean="0"/>
              <a:t>    Then </a:t>
            </a:r>
            <a:r>
              <a:rPr lang="en-US" altLang="zh-TW" dirty="0" smtClean="0"/>
              <a:t>only 10% gain is achieved when the voltage </a:t>
            </a:r>
            <a:endParaRPr lang="en-US" altLang="zh-TW" dirty="0" smtClean="0"/>
          </a:p>
          <a:p>
            <a:r>
              <a:rPr lang="en-US" altLang="zh-TW" dirty="0" smtClean="0"/>
              <a:t> </a:t>
            </a:r>
            <a:r>
              <a:rPr lang="en-US" altLang="zh-TW" dirty="0" smtClean="0"/>
              <a:t>   is </a:t>
            </a:r>
            <a:r>
              <a:rPr lang="en-US" altLang="zh-TW" dirty="0" smtClean="0"/>
              <a:t>doubled to 60 volts. A reasonable tuning strategy  </a:t>
            </a:r>
            <a:r>
              <a:rPr lang="en-US" altLang="zh-TW" dirty="0" smtClean="0"/>
              <a:t>is </a:t>
            </a:r>
          </a:p>
          <a:p>
            <a:r>
              <a:rPr lang="en-US" altLang="zh-TW" dirty="0" smtClean="0"/>
              <a:t> </a:t>
            </a:r>
            <a:r>
              <a:rPr lang="en-US" altLang="zh-TW" dirty="0" smtClean="0"/>
              <a:t>   to </a:t>
            </a:r>
            <a:r>
              <a:rPr lang="en-US" altLang="zh-TW" dirty="0" smtClean="0"/>
              <a:t>gradually increase the voltage until this knee is identified. </a:t>
            </a:r>
            <a:endParaRPr lang="en-US" altLang="zh-TW" dirty="0" smtClean="0"/>
          </a:p>
          <a:p>
            <a:r>
              <a:rPr lang="en-US" altLang="zh-TW" dirty="0" smtClean="0"/>
              <a:t> </a:t>
            </a:r>
            <a:r>
              <a:rPr lang="en-US" altLang="zh-TW" dirty="0" smtClean="0"/>
              <a:t>   Further </a:t>
            </a:r>
            <a:r>
              <a:rPr lang="en-US" altLang="zh-TW" dirty="0" smtClean="0"/>
              <a:t>voltage increases </a:t>
            </a:r>
            <a:r>
              <a:rPr lang="en-US" altLang="zh-TW" dirty="0" smtClean="0"/>
              <a:t>will </a:t>
            </a:r>
            <a:r>
              <a:rPr lang="en-US" altLang="zh-TW" dirty="0" smtClean="0"/>
              <a:t>stress the circuitry without </a:t>
            </a:r>
            <a:endParaRPr lang="en-US" altLang="zh-TW" dirty="0" smtClean="0"/>
          </a:p>
          <a:p>
            <a:r>
              <a:rPr lang="en-US" altLang="zh-TW" dirty="0" smtClean="0"/>
              <a:t> </a:t>
            </a:r>
            <a:r>
              <a:rPr lang="en-US" altLang="zh-TW" dirty="0" smtClean="0"/>
              <a:t>   providing </a:t>
            </a:r>
            <a:r>
              <a:rPr lang="en-US" altLang="zh-TW" dirty="0" smtClean="0"/>
              <a:t>significant benefits.</a:t>
            </a:r>
            <a:endParaRPr lang="zh-TW" altLang="en-US" dirty="0"/>
          </a:p>
        </p:txBody>
      </p:sp>
      <p:pic>
        <p:nvPicPr>
          <p:cNvPr id="8" name="圖片 7" descr="speedvsvoltage (1).gif"/>
          <p:cNvPicPr>
            <a:picLocks noChangeAspect="1"/>
          </p:cNvPicPr>
          <p:nvPr/>
        </p:nvPicPr>
        <p:blipFill>
          <a:blip r:embed="rId2" cstate="print"/>
          <a:stretch>
            <a:fillRect/>
          </a:stretch>
        </p:blipFill>
        <p:spPr>
          <a:xfrm>
            <a:off x="3500430" y="428604"/>
            <a:ext cx="4814411" cy="3643338"/>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00034" y="928670"/>
            <a:ext cx="8229600" cy="4389120"/>
          </a:xfrm>
        </p:spPr>
        <p:txBody>
          <a:bodyPr/>
          <a:lstStyle/>
          <a:p>
            <a:r>
              <a:rPr lang="en-US" altLang="zh-TW" sz="2400" dirty="0" smtClean="0"/>
              <a:t>Projectiles</a:t>
            </a:r>
          </a:p>
          <a:p>
            <a:endParaRPr lang="en-US" altLang="zh-TW" sz="2400" dirty="0" smtClean="0"/>
          </a:p>
          <a:p>
            <a:endParaRPr lang="en-US" altLang="zh-TW" sz="2400" dirty="0" smtClean="0"/>
          </a:p>
          <a:p>
            <a:r>
              <a:rPr lang="en-US" altLang="zh-TW" sz="2000" dirty="0" smtClean="0"/>
              <a:t>Result: Coil </a:t>
            </a:r>
            <a:r>
              <a:rPr lang="en-US" altLang="zh-TW" sz="2000" dirty="0" smtClean="0"/>
              <a:t>of 97 </a:t>
            </a:r>
            <a:r>
              <a:rPr lang="en-US" altLang="zh-TW" sz="2000" dirty="0" smtClean="0"/>
              <a:t>Turns (velocity)</a:t>
            </a:r>
            <a:endParaRPr lang="en-US" altLang="zh-TW" sz="2000" dirty="0" smtClean="0"/>
          </a:p>
          <a:p>
            <a:endParaRPr lang="en-US" altLang="zh-TW" sz="2400" dirty="0" smtClean="0"/>
          </a:p>
          <a:p>
            <a:endParaRPr lang="zh-TW" altLang="en-US" dirty="0"/>
          </a:p>
        </p:txBody>
      </p:sp>
      <p:sp>
        <p:nvSpPr>
          <p:cNvPr id="4" name="標題 1"/>
          <p:cNvSpPr>
            <a:spLocks noGrp="1"/>
          </p:cNvSpPr>
          <p:nvPr>
            <p:ph type="title"/>
          </p:nvPr>
        </p:nvSpPr>
        <p:spPr>
          <a:xfrm>
            <a:off x="571472" y="571480"/>
            <a:ext cx="8229600" cy="653210"/>
          </a:xfrm>
        </p:spPr>
        <p:txBody>
          <a:bodyPr>
            <a:normAutofit fontScale="90000"/>
          </a:bodyPr>
          <a:lstStyle/>
          <a:p>
            <a:r>
              <a:rPr lang="en-US" altLang="zh-TW" sz="2800" b="1" dirty="0" smtClean="0"/>
              <a:t>Barry's </a:t>
            </a:r>
            <a:r>
              <a:rPr lang="en-US" altLang="zh-TW" sz="3100" b="1" dirty="0" err="1" smtClean="0"/>
              <a:t>Coilgun</a:t>
            </a:r>
            <a:r>
              <a:rPr lang="en-US" altLang="zh-TW" sz="2800" b="1" dirty="0" smtClean="0"/>
              <a:t> </a:t>
            </a:r>
            <a:r>
              <a:rPr lang="en-US" altLang="zh-TW" sz="2800" b="1" dirty="0" smtClean="0"/>
              <a:t> (2) </a:t>
            </a:r>
            <a:r>
              <a:rPr lang="en-US" altLang="zh-TW" sz="2800" b="1" dirty="0" smtClean="0"/>
              <a:t/>
            </a:r>
            <a:br>
              <a:rPr lang="en-US" altLang="zh-TW" sz="2800" b="1" dirty="0" smtClean="0"/>
            </a:br>
            <a:endParaRPr lang="zh-TW" altLang="en-US" sz="2800" dirty="0"/>
          </a:p>
        </p:txBody>
      </p:sp>
      <p:pic>
        <p:nvPicPr>
          <p:cNvPr id="5" name="圖片 4" descr="projectile_detail_scan_all_sizes.gif"/>
          <p:cNvPicPr>
            <a:picLocks noChangeAspect="1"/>
          </p:cNvPicPr>
          <p:nvPr/>
        </p:nvPicPr>
        <p:blipFill>
          <a:blip r:embed="rId2" cstate="print"/>
          <a:stretch>
            <a:fillRect/>
          </a:stretch>
        </p:blipFill>
        <p:spPr>
          <a:xfrm>
            <a:off x="3357554" y="642918"/>
            <a:ext cx="3571900" cy="1381135"/>
          </a:xfrm>
          <a:prstGeom prst="rect">
            <a:avLst/>
          </a:prstGeom>
        </p:spPr>
      </p:pic>
      <p:sp>
        <p:nvSpPr>
          <p:cNvPr id="29697"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endParaRPr>
          </a:p>
        </p:txBody>
      </p:sp>
      <p:graphicFrame>
        <p:nvGraphicFramePr>
          <p:cNvPr id="8" name="表格 7"/>
          <p:cNvGraphicFramePr>
            <a:graphicFrameLocks noGrp="1"/>
          </p:cNvGraphicFramePr>
          <p:nvPr/>
        </p:nvGraphicFramePr>
        <p:xfrm>
          <a:off x="-1" y="2714621"/>
          <a:ext cx="5214944" cy="3504857"/>
        </p:xfrm>
        <a:graphic>
          <a:graphicData uri="http://schemas.openxmlformats.org/drawingml/2006/table">
            <a:tbl>
              <a:tblPr/>
              <a:tblGrid>
                <a:gridCol w="1071539"/>
                <a:gridCol w="736307"/>
                <a:gridCol w="903923"/>
                <a:gridCol w="903923"/>
                <a:gridCol w="813433"/>
                <a:gridCol w="785819"/>
              </a:tblGrid>
              <a:tr h="435888">
                <a:tc>
                  <a:txBody>
                    <a:bodyPr/>
                    <a:lstStyle/>
                    <a:p>
                      <a:r>
                        <a:rPr lang="en-US" sz="1400" dirty="0"/>
                        <a:t>Projectile:</a:t>
                      </a:r>
                    </a:p>
                  </a:txBody>
                  <a:tcPr marL="71298" marR="71298" marT="35649" marB="35649" anchor="ctr">
                    <a:lnL>
                      <a:noFill/>
                    </a:lnL>
                    <a:lnR>
                      <a:noFill/>
                    </a:lnR>
                    <a:lnT>
                      <a:noFill/>
                    </a:lnT>
                    <a:lnB>
                      <a:noFill/>
                    </a:lnB>
                  </a:tcPr>
                </a:tc>
                <a:tc>
                  <a:txBody>
                    <a:bodyPr/>
                    <a:lstStyle/>
                    <a:p>
                      <a:r>
                        <a:rPr lang="zh-TW" altLang="en-US" sz="1400"/>
                        <a:t> </a:t>
                      </a:r>
                    </a:p>
                  </a:txBody>
                  <a:tcPr marL="71298" marR="71298" marT="35649" marB="35649" anchor="ctr">
                    <a:lnL>
                      <a:noFill/>
                    </a:lnL>
                    <a:lnR>
                      <a:noFill/>
                    </a:lnR>
                    <a:lnT>
                      <a:noFill/>
                    </a:lnT>
                    <a:lnB>
                      <a:noFill/>
                    </a:lnB>
                  </a:tcPr>
                </a:tc>
                <a:tc>
                  <a:txBody>
                    <a:bodyPr/>
                    <a:lstStyle/>
                    <a:p>
                      <a:r>
                        <a:rPr lang="en-US" sz="1400"/>
                        <a:t>A</a:t>
                      </a:r>
                    </a:p>
                  </a:txBody>
                  <a:tcPr marL="71298" marR="71298" marT="35649" marB="35649" anchor="ctr">
                    <a:lnL>
                      <a:noFill/>
                    </a:lnL>
                    <a:lnR>
                      <a:noFill/>
                    </a:lnR>
                    <a:lnT>
                      <a:noFill/>
                    </a:lnT>
                    <a:lnB>
                      <a:noFill/>
                    </a:lnB>
                  </a:tcPr>
                </a:tc>
                <a:tc>
                  <a:txBody>
                    <a:bodyPr/>
                    <a:lstStyle/>
                    <a:p>
                      <a:r>
                        <a:rPr lang="en-US" sz="1400" dirty="0"/>
                        <a:t>C</a:t>
                      </a:r>
                    </a:p>
                  </a:txBody>
                  <a:tcPr marL="71298" marR="71298" marT="35649" marB="35649" anchor="ctr">
                    <a:lnL>
                      <a:noFill/>
                    </a:lnL>
                    <a:lnR>
                      <a:noFill/>
                    </a:lnR>
                    <a:lnT>
                      <a:noFill/>
                    </a:lnT>
                    <a:lnB>
                      <a:noFill/>
                    </a:lnB>
                  </a:tcPr>
                </a:tc>
                <a:tc>
                  <a:txBody>
                    <a:bodyPr/>
                    <a:lstStyle/>
                    <a:p>
                      <a:r>
                        <a:rPr lang="en-US" sz="1400"/>
                        <a:t>D</a:t>
                      </a:r>
                    </a:p>
                  </a:txBody>
                  <a:tcPr marL="71298" marR="71298" marT="35649" marB="35649" anchor="ctr">
                    <a:lnL>
                      <a:noFill/>
                    </a:lnL>
                    <a:lnR>
                      <a:noFill/>
                    </a:lnR>
                    <a:lnT>
                      <a:noFill/>
                    </a:lnT>
                    <a:lnB>
                      <a:noFill/>
                    </a:lnB>
                  </a:tcPr>
                </a:tc>
                <a:tc>
                  <a:txBody>
                    <a:bodyPr/>
                    <a:lstStyle/>
                    <a:p>
                      <a:r>
                        <a:rPr lang="en-US" sz="1400" dirty="0"/>
                        <a:t>F</a:t>
                      </a:r>
                    </a:p>
                  </a:txBody>
                  <a:tcPr marL="71298" marR="71298" marT="35649" marB="35649" anchor="ctr">
                    <a:lnL>
                      <a:noFill/>
                    </a:lnL>
                    <a:lnR>
                      <a:noFill/>
                    </a:lnR>
                    <a:lnT>
                      <a:noFill/>
                    </a:lnT>
                    <a:lnB>
                      <a:noFill/>
                    </a:lnB>
                  </a:tcPr>
                </a:tc>
              </a:tr>
              <a:tr h="863003">
                <a:tc>
                  <a:txBody>
                    <a:bodyPr/>
                    <a:lstStyle/>
                    <a:p>
                      <a:r>
                        <a:rPr lang="en-US" sz="1400" dirty="0"/>
                        <a:t>Potential</a:t>
                      </a:r>
                      <a:br>
                        <a:rPr lang="en-US" sz="1400" dirty="0"/>
                      </a:br>
                      <a:r>
                        <a:rPr lang="en-US" sz="1400" dirty="0"/>
                        <a:t>energy</a:t>
                      </a:r>
                      <a:br>
                        <a:rPr lang="en-US" sz="1400" dirty="0"/>
                      </a:br>
                      <a:r>
                        <a:rPr lang="en-US" sz="1400" dirty="0"/>
                        <a:t>(joules)</a:t>
                      </a:r>
                    </a:p>
                  </a:txBody>
                  <a:tcPr marL="71298" marR="71298" marT="35649" marB="35649" anchor="ctr">
                    <a:lnL>
                      <a:noFill/>
                    </a:lnL>
                    <a:lnR>
                      <a:noFill/>
                    </a:lnR>
                    <a:lnT>
                      <a:noFill/>
                    </a:lnT>
                    <a:lnB>
                      <a:noFill/>
                    </a:lnB>
                  </a:tcPr>
                </a:tc>
                <a:tc>
                  <a:txBody>
                    <a:bodyPr/>
                    <a:lstStyle/>
                    <a:p>
                      <a:r>
                        <a:rPr lang="en-US" sz="1400"/>
                        <a:t/>
                      </a:r>
                      <a:br>
                        <a:rPr lang="en-US" sz="1400"/>
                      </a:br>
                      <a:r>
                        <a:rPr lang="en-US" sz="1400"/>
                        <a:t>Charge</a:t>
                      </a:r>
                      <a:br>
                        <a:rPr lang="en-US" sz="1400"/>
                      </a:br>
                      <a:r>
                        <a:rPr lang="en-US" sz="1400"/>
                        <a:t>(volts)</a:t>
                      </a:r>
                    </a:p>
                  </a:txBody>
                  <a:tcPr marL="71298" marR="71298" marT="35649" marB="35649" anchor="ctr">
                    <a:lnL>
                      <a:noFill/>
                    </a:lnL>
                    <a:lnR>
                      <a:noFill/>
                    </a:lnR>
                    <a:lnT>
                      <a:noFill/>
                    </a:lnT>
                    <a:lnB>
                      <a:noFill/>
                    </a:lnB>
                  </a:tcPr>
                </a:tc>
                <a:tc>
                  <a:txBody>
                    <a:bodyPr/>
                    <a:lstStyle/>
                    <a:p>
                      <a:r>
                        <a:rPr lang="en-US" sz="1400"/>
                        <a:t/>
                      </a:r>
                      <a:br>
                        <a:rPr lang="en-US" sz="1400"/>
                      </a:br>
                      <a:r>
                        <a:rPr lang="en-US" sz="1400"/>
                        <a:t>Velocity</a:t>
                      </a:r>
                      <a:br>
                        <a:rPr lang="en-US" sz="1400"/>
                      </a:br>
                      <a:r>
                        <a:rPr lang="en-US" sz="1400"/>
                        <a:t>(m/s)</a:t>
                      </a:r>
                    </a:p>
                  </a:txBody>
                  <a:tcPr marL="71298" marR="71298" marT="35649" marB="35649" anchor="ctr">
                    <a:lnL>
                      <a:noFill/>
                    </a:lnL>
                    <a:lnR>
                      <a:noFill/>
                    </a:lnR>
                    <a:lnT>
                      <a:noFill/>
                    </a:lnT>
                    <a:lnB>
                      <a:noFill/>
                    </a:lnB>
                  </a:tcPr>
                </a:tc>
                <a:tc>
                  <a:txBody>
                    <a:bodyPr/>
                    <a:lstStyle/>
                    <a:p>
                      <a:r>
                        <a:rPr lang="en-US" sz="1400" dirty="0"/>
                        <a:t/>
                      </a:r>
                      <a:br>
                        <a:rPr lang="en-US" sz="1400" dirty="0"/>
                      </a:br>
                      <a:r>
                        <a:rPr lang="en-US" sz="1400" dirty="0"/>
                        <a:t>Velocity</a:t>
                      </a:r>
                      <a:br>
                        <a:rPr lang="en-US" sz="1400" dirty="0"/>
                      </a:br>
                      <a:r>
                        <a:rPr lang="en-US" sz="1400" dirty="0"/>
                        <a:t>(m/s)</a:t>
                      </a:r>
                    </a:p>
                  </a:txBody>
                  <a:tcPr marL="71298" marR="71298" marT="35649" marB="35649" anchor="ctr">
                    <a:lnL>
                      <a:noFill/>
                    </a:lnL>
                    <a:lnR>
                      <a:noFill/>
                    </a:lnR>
                    <a:lnT>
                      <a:noFill/>
                    </a:lnT>
                    <a:lnB>
                      <a:noFill/>
                    </a:lnB>
                  </a:tcPr>
                </a:tc>
                <a:tc>
                  <a:txBody>
                    <a:bodyPr/>
                    <a:lstStyle/>
                    <a:p>
                      <a:r>
                        <a:rPr lang="en-US" sz="1400"/>
                        <a:t/>
                      </a:r>
                      <a:br>
                        <a:rPr lang="en-US" sz="1400"/>
                      </a:br>
                      <a:r>
                        <a:rPr lang="en-US" sz="1400"/>
                        <a:t>Velocity</a:t>
                      </a:r>
                      <a:br>
                        <a:rPr lang="en-US" sz="1400"/>
                      </a:br>
                      <a:r>
                        <a:rPr lang="en-US" sz="1400"/>
                        <a:t>(m/s)</a:t>
                      </a:r>
                    </a:p>
                  </a:txBody>
                  <a:tcPr marL="71298" marR="71298" marT="35649" marB="35649" anchor="ctr">
                    <a:lnL>
                      <a:noFill/>
                    </a:lnL>
                    <a:lnR>
                      <a:noFill/>
                    </a:lnR>
                    <a:lnT>
                      <a:noFill/>
                    </a:lnT>
                    <a:lnB>
                      <a:noFill/>
                    </a:lnB>
                  </a:tcPr>
                </a:tc>
                <a:tc>
                  <a:txBody>
                    <a:bodyPr/>
                    <a:lstStyle/>
                    <a:p>
                      <a:r>
                        <a:rPr lang="en-US" sz="1400" dirty="0"/>
                        <a:t/>
                      </a:r>
                      <a:br>
                        <a:rPr lang="en-US" sz="1400" dirty="0"/>
                      </a:br>
                      <a:r>
                        <a:rPr lang="en-US" sz="1400" dirty="0"/>
                        <a:t>Velocity</a:t>
                      </a:r>
                      <a:br>
                        <a:rPr lang="en-US" sz="1400" dirty="0"/>
                      </a:br>
                      <a:r>
                        <a:rPr lang="en-US" sz="1400" dirty="0"/>
                        <a:t>(m/s)</a:t>
                      </a:r>
                    </a:p>
                  </a:txBody>
                  <a:tcPr marL="71298" marR="71298" marT="35649" marB="35649" anchor="ctr">
                    <a:lnL>
                      <a:noFill/>
                    </a:lnL>
                    <a:lnR>
                      <a:noFill/>
                    </a:lnR>
                    <a:lnT>
                      <a:noFill/>
                    </a:lnT>
                    <a:lnB>
                      <a:noFill/>
                    </a:lnB>
                  </a:tcPr>
                </a:tc>
              </a:tr>
              <a:tr h="265654">
                <a:tc>
                  <a:txBody>
                    <a:bodyPr/>
                    <a:lstStyle/>
                    <a:p>
                      <a:r>
                        <a:rPr lang="en-US" sz="1400"/>
                        <a:t>0.6 J</a:t>
                      </a:r>
                    </a:p>
                  </a:txBody>
                  <a:tcPr marL="71298" marR="71298" marT="35649" marB="35649" anchor="ctr">
                    <a:lnL>
                      <a:noFill/>
                    </a:lnL>
                    <a:lnR>
                      <a:noFill/>
                    </a:lnR>
                    <a:lnT>
                      <a:noFill/>
                    </a:lnT>
                    <a:lnB>
                      <a:noFill/>
                    </a:lnB>
                  </a:tcPr>
                </a:tc>
                <a:tc>
                  <a:txBody>
                    <a:bodyPr/>
                    <a:lstStyle/>
                    <a:p>
                      <a:r>
                        <a:rPr lang="en-US" sz="1400"/>
                        <a:t>10 v</a:t>
                      </a:r>
                    </a:p>
                  </a:txBody>
                  <a:tcPr marL="71298" marR="71298" marT="35649" marB="35649" anchor="ctr">
                    <a:lnL>
                      <a:noFill/>
                    </a:lnL>
                    <a:lnR>
                      <a:noFill/>
                    </a:lnR>
                    <a:lnT>
                      <a:noFill/>
                    </a:lnT>
                    <a:lnB>
                      <a:noFill/>
                    </a:lnB>
                  </a:tcPr>
                </a:tc>
                <a:tc>
                  <a:txBody>
                    <a:bodyPr/>
                    <a:lstStyle/>
                    <a:p>
                      <a:r>
                        <a:rPr lang="en-US" altLang="zh-TW" sz="1400"/>
                        <a:t>1.316</a:t>
                      </a:r>
                    </a:p>
                  </a:txBody>
                  <a:tcPr marL="71298" marR="71298" marT="35649" marB="35649" anchor="ctr">
                    <a:lnL>
                      <a:noFill/>
                    </a:lnL>
                    <a:lnR>
                      <a:noFill/>
                    </a:lnR>
                    <a:lnT>
                      <a:noFill/>
                    </a:lnT>
                    <a:lnB>
                      <a:noFill/>
                    </a:lnB>
                  </a:tcPr>
                </a:tc>
                <a:tc>
                  <a:txBody>
                    <a:bodyPr/>
                    <a:lstStyle/>
                    <a:p>
                      <a:r>
                        <a:rPr lang="en-US" altLang="zh-TW" sz="1400"/>
                        <a:t>-</a:t>
                      </a:r>
                    </a:p>
                  </a:txBody>
                  <a:tcPr marL="71298" marR="71298" marT="35649" marB="35649" anchor="ctr">
                    <a:lnL>
                      <a:noFill/>
                    </a:lnL>
                    <a:lnR>
                      <a:noFill/>
                    </a:lnR>
                    <a:lnT>
                      <a:noFill/>
                    </a:lnT>
                    <a:lnB>
                      <a:noFill/>
                    </a:lnB>
                  </a:tcPr>
                </a:tc>
                <a:tc>
                  <a:txBody>
                    <a:bodyPr/>
                    <a:lstStyle/>
                    <a:p>
                      <a:r>
                        <a:rPr lang="en-US" altLang="zh-TW" sz="1400"/>
                        <a:t>-</a:t>
                      </a:r>
                    </a:p>
                  </a:txBody>
                  <a:tcPr marL="71298" marR="71298" marT="35649" marB="35649" anchor="ctr">
                    <a:lnL>
                      <a:noFill/>
                    </a:lnL>
                    <a:lnR>
                      <a:noFill/>
                    </a:lnR>
                    <a:lnT>
                      <a:noFill/>
                    </a:lnT>
                    <a:lnB>
                      <a:noFill/>
                    </a:lnB>
                  </a:tcPr>
                </a:tc>
                <a:tc>
                  <a:txBody>
                    <a:bodyPr/>
                    <a:lstStyle/>
                    <a:p>
                      <a:r>
                        <a:rPr lang="en-US" altLang="zh-TW" sz="1400" dirty="0"/>
                        <a:t>-</a:t>
                      </a:r>
                    </a:p>
                  </a:txBody>
                  <a:tcPr marL="71298" marR="71298" marT="35649" marB="35649" anchor="ctr">
                    <a:lnL>
                      <a:noFill/>
                    </a:lnL>
                    <a:lnR>
                      <a:noFill/>
                    </a:lnR>
                    <a:lnT>
                      <a:noFill/>
                    </a:lnT>
                    <a:lnB>
                      <a:noFill/>
                    </a:lnB>
                  </a:tcPr>
                </a:tc>
              </a:tr>
              <a:tr h="273838">
                <a:tc>
                  <a:txBody>
                    <a:bodyPr/>
                    <a:lstStyle/>
                    <a:p>
                      <a:r>
                        <a:rPr lang="en-US" altLang="zh-TW" sz="1400"/>
                        <a:t>2.4</a:t>
                      </a:r>
                    </a:p>
                  </a:txBody>
                  <a:tcPr marL="71298" marR="71298" marT="35649" marB="35649" anchor="ctr">
                    <a:lnL>
                      <a:noFill/>
                    </a:lnL>
                    <a:lnR>
                      <a:noFill/>
                    </a:lnR>
                    <a:lnT>
                      <a:noFill/>
                    </a:lnT>
                    <a:lnB>
                      <a:noFill/>
                    </a:lnB>
                  </a:tcPr>
                </a:tc>
                <a:tc>
                  <a:txBody>
                    <a:bodyPr/>
                    <a:lstStyle/>
                    <a:p>
                      <a:r>
                        <a:rPr lang="en-US" altLang="zh-TW" sz="1400"/>
                        <a:t>20</a:t>
                      </a:r>
                    </a:p>
                  </a:txBody>
                  <a:tcPr marL="71298" marR="71298" marT="35649" marB="35649" anchor="ctr">
                    <a:lnL>
                      <a:noFill/>
                    </a:lnL>
                    <a:lnR>
                      <a:noFill/>
                    </a:lnR>
                    <a:lnT>
                      <a:noFill/>
                    </a:lnT>
                    <a:lnB>
                      <a:noFill/>
                    </a:lnB>
                  </a:tcPr>
                </a:tc>
                <a:tc>
                  <a:txBody>
                    <a:bodyPr/>
                    <a:lstStyle/>
                    <a:p>
                      <a:r>
                        <a:rPr lang="en-US" altLang="zh-TW" sz="1400"/>
                        <a:t>2.919</a:t>
                      </a:r>
                    </a:p>
                  </a:txBody>
                  <a:tcPr marL="71298" marR="71298" marT="35649" marB="35649" anchor="ctr">
                    <a:lnL>
                      <a:noFill/>
                    </a:lnL>
                    <a:lnR>
                      <a:noFill/>
                    </a:lnR>
                    <a:lnT>
                      <a:noFill/>
                    </a:lnT>
                    <a:lnB>
                      <a:noFill/>
                    </a:lnB>
                  </a:tcPr>
                </a:tc>
                <a:tc>
                  <a:txBody>
                    <a:bodyPr/>
                    <a:lstStyle/>
                    <a:p>
                      <a:r>
                        <a:rPr lang="en-US" altLang="zh-TW" sz="1400"/>
                        <a:t>3.319</a:t>
                      </a:r>
                    </a:p>
                  </a:txBody>
                  <a:tcPr marL="71298" marR="71298" marT="35649" marB="35649" anchor="ctr">
                    <a:lnL>
                      <a:noFill/>
                    </a:lnL>
                    <a:lnR>
                      <a:noFill/>
                    </a:lnR>
                    <a:lnT>
                      <a:noFill/>
                    </a:lnT>
                    <a:lnB>
                      <a:noFill/>
                    </a:lnB>
                  </a:tcPr>
                </a:tc>
                <a:tc>
                  <a:txBody>
                    <a:bodyPr/>
                    <a:lstStyle/>
                    <a:p>
                      <a:r>
                        <a:rPr lang="en-US" altLang="zh-TW" sz="1400"/>
                        <a:t>-</a:t>
                      </a:r>
                    </a:p>
                  </a:txBody>
                  <a:tcPr marL="71298" marR="71298" marT="35649" marB="35649" anchor="ctr">
                    <a:lnL>
                      <a:noFill/>
                    </a:lnL>
                    <a:lnR>
                      <a:noFill/>
                    </a:lnR>
                    <a:lnT>
                      <a:noFill/>
                    </a:lnT>
                    <a:lnB>
                      <a:noFill/>
                    </a:lnB>
                  </a:tcPr>
                </a:tc>
                <a:tc>
                  <a:txBody>
                    <a:bodyPr/>
                    <a:lstStyle/>
                    <a:p>
                      <a:r>
                        <a:rPr lang="en-US" altLang="zh-TW" sz="1400" dirty="0"/>
                        <a:t>-</a:t>
                      </a:r>
                    </a:p>
                  </a:txBody>
                  <a:tcPr marL="71298" marR="71298" marT="35649" marB="35649" anchor="ctr">
                    <a:lnL>
                      <a:noFill/>
                    </a:lnL>
                    <a:lnR>
                      <a:noFill/>
                    </a:lnR>
                    <a:lnT>
                      <a:noFill/>
                    </a:lnT>
                    <a:lnB>
                      <a:noFill/>
                    </a:lnB>
                  </a:tcPr>
                </a:tc>
              </a:tr>
              <a:tr h="464770">
                <a:tc>
                  <a:txBody>
                    <a:bodyPr/>
                    <a:lstStyle/>
                    <a:p>
                      <a:r>
                        <a:rPr lang="zh-TW" altLang="en-US" sz="1400"/>
                        <a:t/>
                      </a:r>
                      <a:br>
                        <a:rPr lang="zh-TW" altLang="en-US" sz="1400"/>
                      </a:br>
                      <a:r>
                        <a:rPr lang="en-US" altLang="zh-TW" sz="1400"/>
                        <a:t>5.4</a:t>
                      </a:r>
                    </a:p>
                  </a:txBody>
                  <a:tcPr marL="71298" marR="71298" marT="35649" marB="35649" anchor="ctr">
                    <a:lnL>
                      <a:noFill/>
                    </a:lnL>
                    <a:lnR>
                      <a:noFill/>
                    </a:lnR>
                    <a:lnT>
                      <a:noFill/>
                    </a:lnT>
                    <a:lnB>
                      <a:noFill/>
                    </a:lnB>
                  </a:tcPr>
                </a:tc>
                <a:tc>
                  <a:txBody>
                    <a:bodyPr/>
                    <a:lstStyle/>
                    <a:p>
                      <a:r>
                        <a:rPr lang="en-US" altLang="zh-TW" sz="1400"/>
                        <a:t>30</a:t>
                      </a:r>
                    </a:p>
                  </a:txBody>
                  <a:tcPr marL="71298" marR="71298" marT="35649" marB="35649" anchor="ctr">
                    <a:lnL>
                      <a:noFill/>
                    </a:lnL>
                    <a:lnR>
                      <a:noFill/>
                    </a:lnR>
                    <a:lnT>
                      <a:noFill/>
                    </a:lnT>
                    <a:lnB>
                      <a:noFill/>
                    </a:lnB>
                  </a:tcPr>
                </a:tc>
                <a:tc>
                  <a:txBody>
                    <a:bodyPr/>
                    <a:lstStyle/>
                    <a:p>
                      <a:r>
                        <a:rPr lang="en-US" altLang="zh-TW" sz="1400"/>
                        <a:t>4.292</a:t>
                      </a:r>
                    </a:p>
                  </a:txBody>
                  <a:tcPr marL="71298" marR="71298" marT="35649" marB="35649" anchor="ctr">
                    <a:lnL>
                      <a:noFill/>
                    </a:lnL>
                    <a:lnR>
                      <a:noFill/>
                    </a:lnR>
                    <a:lnT>
                      <a:noFill/>
                    </a:lnT>
                    <a:lnB>
                      <a:noFill/>
                    </a:lnB>
                  </a:tcPr>
                </a:tc>
                <a:tc>
                  <a:txBody>
                    <a:bodyPr/>
                    <a:lstStyle/>
                    <a:p>
                      <a:r>
                        <a:rPr lang="en-US" altLang="zh-TW" sz="1400" dirty="0"/>
                        <a:t>5.609</a:t>
                      </a:r>
                    </a:p>
                  </a:txBody>
                  <a:tcPr marL="71298" marR="71298" marT="35649" marB="35649" anchor="ctr">
                    <a:lnL>
                      <a:noFill/>
                    </a:lnL>
                    <a:lnR>
                      <a:noFill/>
                    </a:lnR>
                    <a:lnT>
                      <a:noFill/>
                    </a:lnT>
                    <a:lnB>
                      <a:noFill/>
                    </a:lnB>
                  </a:tcPr>
                </a:tc>
                <a:tc>
                  <a:txBody>
                    <a:bodyPr/>
                    <a:lstStyle/>
                    <a:p>
                      <a:r>
                        <a:rPr lang="en-US" altLang="zh-TW" sz="1400"/>
                        <a:t>5.952</a:t>
                      </a:r>
                    </a:p>
                  </a:txBody>
                  <a:tcPr marL="71298" marR="71298" marT="35649" marB="35649" anchor="ctr">
                    <a:lnL>
                      <a:noFill/>
                    </a:lnL>
                    <a:lnR>
                      <a:noFill/>
                    </a:lnR>
                    <a:lnT>
                      <a:noFill/>
                    </a:lnT>
                    <a:lnB>
                      <a:noFill/>
                    </a:lnB>
                  </a:tcPr>
                </a:tc>
                <a:tc>
                  <a:txBody>
                    <a:bodyPr/>
                    <a:lstStyle/>
                    <a:p>
                      <a:r>
                        <a:rPr lang="en-US" altLang="zh-TW" sz="1400"/>
                        <a:t>6.524</a:t>
                      </a:r>
                    </a:p>
                  </a:txBody>
                  <a:tcPr marL="71298" marR="71298" marT="35649" marB="35649" anchor="ctr">
                    <a:lnL>
                      <a:noFill/>
                    </a:lnL>
                    <a:lnR>
                      <a:noFill/>
                    </a:lnR>
                    <a:lnT>
                      <a:noFill/>
                    </a:lnT>
                    <a:lnB>
                      <a:noFill/>
                    </a:lnB>
                  </a:tcPr>
                </a:tc>
              </a:tr>
              <a:tr h="265654">
                <a:tc>
                  <a:txBody>
                    <a:bodyPr/>
                    <a:lstStyle/>
                    <a:p>
                      <a:r>
                        <a:rPr lang="en-US" altLang="zh-TW" sz="1400"/>
                        <a:t>9.6</a:t>
                      </a:r>
                    </a:p>
                  </a:txBody>
                  <a:tcPr marL="71298" marR="71298" marT="35649" marB="35649" anchor="ctr">
                    <a:lnL>
                      <a:noFill/>
                    </a:lnL>
                    <a:lnR>
                      <a:noFill/>
                    </a:lnR>
                    <a:lnT>
                      <a:noFill/>
                    </a:lnT>
                    <a:lnB>
                      <a:noFill/>
                    </a:lnB>
                  </a:tcPr>
                </a:tc>
                <a:tc>
                  <a:txBody>
                    <a:bodyPr/>
                    <a:lstStyle/>
                    <a:p>
                      <a:r>
                        <a:rPr lang="en-US" altLang="zh-TW" sz="1400"/>
                        <a:t>40</a:t>
                      </a:r>
                    </a:p>
                  </a:txBody>
                  <a:tcPr marL="71298" marR="71298" marT="35649" marB="35649" anchor="ctr">
                    <a:lnL>
                      <a:noFill/>
                    </a:lnL>
                    <a:lnR>
                      <a:noFill/>
                    </a:lnR>
                    <a:lnT>
                      <a:noFill/>
                    </a:lnT>
                    <a:lnB>
                      <a:noFill/>
                    </a:lnB>
                  </a:tcPr>
                </a:tc>
                <a:tc>
                  <a:txBody>
                    <a:bodyPr/>
                    <a:lstStyle/>
                    <a:p>
                      <a:r>
                        <a:rPr lang="en-US" altLang="zh-TW" sz="1400"/>
                        <a:t>5.551</a:t>
                      </a:r>
                    </a:p>
                  </a:txBody>
                  <a:tcPr marL="71298" marR="71298" marT="35649" marB="35649" anchor="ctr">
                    <a:lnL>
                      <a:noFill/>
                    </a:lnL>
                    <a:lnR>
                      <a:noFill/>
                    </a:lnR>
                    <a:lnT>
                      <a:noFill/>
                    </a:lnT>
                    <a:lnB>
                      <a:noFill/>
                    </a:lnB>
                  </a:tcPr>
                </a:tc>
                <a:tc>
                  <a:txBody>
                    <a:bodyPr/>
                    <a:lstStyle/>
                    <a:p>
                      <a:r>
                        <a:rPr lang="en-US" altLang="zh-TW" sz="1400"/>
                        <a:t>6.181</a:t>
                      </a:r>
                    </a:p>
                  </a:txBody>
                  <a:tcPr marL="71298" marR="71298" marT="35649" marB="35649" anchor="ctr">
                    <a:lnL>
                      <a:noFill/>
                    </a:lnL>
                    <a:lnR>
                      <a:noFill/>
                    </a:lnR>
                    <a:lnT>
                      <a:noFill/>
                    </a:lnT>
                    <a:lnB>
                      <a:noFill/>
                    </a:lnB>
                  </a:tcPr>
                </a:tc>
                <a:tc>
                  <a:txBody>
                    <a:bodyPr/>
                    <a:lstStyle/>
                    <a:p>
                      <a:r>
                        <a:rPr lang="en-US" altLang="zh-TW" sz="1400"/>
                        <a:t>6.925</a:t>
                      </a:r>
                    </a:p>
                  </a:txBody>
                  <a:tcPr marL="71298" marR="71298" marT="35649" marB="35649" anchor="ctr">
                    <a:lnL>
                      <a:noFill/>
                    </a:lnL>
                    <a:lnR>
                      <a:noFill/>
                    </a:lnR>
                    <a:lnT>
                      <a:noFill/>
                    </a:lnT>
                    <a:lnB>
                      <a:noFill/>
                    </a:lnB>
                  </a:tcPr>
                </a:tc>
                <a:tc>
                  <a:txBody>
                    <a:bodyPr/>
                    <a:lstStyle/>
                    <a:p>
                      <a:r>
                        <a:rPr lang="en-US" altLang="zh-TW" sz="1400"/>
                        <a:t>7.554</a:t>
                      </a:r>
                    </a:p>
                  </a:txBody>
                  <a:tcPr marL="71298" marR="71298" marT="35649" marB="35649" anchor="ctr">
                    <a:lnL>
                      <a:noFill/>
                    </a:lnL>
                    <a:lnR>
                      <a:noFill/>
                    </a:lnR>
                    <a:lnT>
                      <a:noFill/>
                    </a:lnT>
                    <a:lnB>
                      <a:noFill/>
                    </a:lnB>
                  </a:tcPr>
                </a:tc>
              </a:tr>
              <a:tr h="265654">
                <a:tc>
                  <a:txBody>
                    <a:bodyPr/>
                    <a:lstStyle/>
                    <a:p>
                      <a:r>
                        <a:rPr lang="en-US" altLang="zh-TW" sz="1400"/>
                        <a:t>15.0</a:t>
                      </a:r>
                    </a:p>
                  </a:txBody>
                  <a:tcPr marL="71298" marR="71298" marT="35649" marB="35649" anchor="ctr">
                    <a:lnL>
                      <a:noFill/>
                    </a:lnL>
                    <a:lnR>
                      <a:noFill/>
                    </a:lnR>
                    <a:lnT>
                      <a:noFill/>
                    </a:lnT>
                    <a:lnB>
                      <a:noFill/>
                    </a:lnB>
                  </a:tcPr>
                </a:tc>
                <a:tc>
                  <a:txBody>
                    <a:bodyPr/>
                    <a:lstStyle/>
                    <a:p>
                      <a:r>
                        <a:rPr lang="en-US" altLang="zh-TW" sz="1400"/>
                        <a:t>50</a:t>
                      </a:r>
                    </a:p>
                  </a:txBody>
                  <a:tcPr marL="71298" marR="71298" marT="35649" marB="35649" anchor="ctr">
                    <a:lnL>
                      <a:noFill/>
                    </a:lnL>
                    <a:lnR>
                      <a:noFill/>
                    </a:lnR>
                    <a:lnT>
                      <a:noFill/>
                    </a:lnT>
                    <a:lnB>
                      <a:noFill/>
                    </a:lnB>
                  </a:tcPr>
                </a:tc>
                <a:tc>
                  <a:txBody>
                    <a:bodyPr/>
                    <a:lstStyle/>
                    <a:p>
                      <a:r>
                        <a:rPr lang="en-US" altLang="zh-TW" sz="1400"/>
                        <a:t>6.124</a:t>
                      </a:r>
                    </a:p>
                  </a:txBody>
                  <a:tcPr marL="71298" marR="71298" marT="35649" marB="35649" anchor="ctr">
                    <a:lnL>
                      <a:noFill/>
                    </a:lnL>
                    <a:lnR>
                      <a:noFill/>
                    </a:lnR>
                    <a:lnT>
                      <a:noFill/>
                    </a:lnT>
                    <a:lnB>
                      <a:noFill/>
                    </a:lnB>
                  </a:tcPr>
                </a:tc>
                <a:tc>
                  <a:txBody>
                    <a:bodyPr/>
                    <a:lstStyle/>
                    <a:p>
                      <a:r>
                        <a:rPr lang="en-US" altLang="zh-TW" sz="1400"/>
                        <a:t>7.154</a:t>
                      </a:r>
                    </a:p>
                  </a:txBody>
                  <a:tcPr marL="71298" marR="71298" marT="35649" marB="35649" anchor="ctr">
                    <a:lnL>
                      <a:noFill/>
                    </a:lnL>
                    <a:lnR>
                      <a:noFill/>
                    </a:lnR>
                    <a:lnT>
                      <a:noFill/>
                    </a:lnT>
                    <a:lnB>
                      <a:noFill/>
                    </a:lnB>
                  </a:tcPr>
                </a:tc>
                <a:tc>
                  <a:txBody>
                    <a:bodyPr/>
                    <a:lstStyle/>
                    <a:p>
                      <a:r>
                        <a:rPr lang="en-US" altLang="zh-TW" sz="1400"/>
                        <a:t>7.840</a:t>
                      </a:r>
                    </a:p>
                  </a:txBody>
                  <a:tcPr marL="71298" marR="71298" marT="35649" marB="35649" anchor="ctr">
                    <a:lnL>
                      <a:noFill/>
                    </a:lnL>
                    <a:lnR>
                      <a:noFill/>
                    </a:lnR>
                    <a:lnT>
                      <a:noFill/>
                    </a:lnT>
                    <a:lnB>
                      <a:noFill/>
                    </a:lnB>
                  </a:tcPr>
                </a:tc>
                <a:tc>
                  <a:txBody>
                    <a:bodyPr/>
                    <a:lstStyle/>
                    <a:p>
                      <a:r>
                        <a:rPr lang="en-US" altLang="zh-TW" sz="1400" dirty="0"/>
                        <a:t>7.898</a:t>
                      </a:r>
                    </a:p>
                  </a:txBody>
                  <a:tcPr marL="71298" marR="71298" marT="35649" marB="35649" anchor="ctr">
                    <a:lnL>
                      <a:noFill/>
                    </a:lnL>
                    <a:lnR>
                      <a:noFill/>
                    </a:lnR>
                    <a:lnT>
                      <a:noFill/>
                    </a:lnT>
                    <a:lnB>
                      <a:noFill/>
                    </a:lnB>
                  </a:tcPr>
                </a:tc>
              </a:tr>
              <a:tr h="265654">
                <a:tc>
                  <a:txBody>
                    <a:bodyPr/>
                    <a:lstStyle/>
                    <a:p>
                      <a:r>
                        <a:rPr lang="en-US" altLang="zh-TW" sz="1400"/>
                        <a:t>33.8</a:t>
                      </a:r>
                    </a:p>
                  </a:txBody>
                  <a:tcPr marL="71298" marR="71298" marT="35649" marB="35649" anchor="ctr">
                    <a:lnL>
                      <a:noFill/>
                    </a:lnL>
                    <a:lnR>
                      <a:noFill/>
                    </a:lnR>
                    <a:lnT>
                      <a:noFill/>
                    </a:lnT>
                    <a:lnB>
                      <a:noFill/>
                    </a:lnB>
                  </a:tcPr>
                </a:tc>
                <a:tc>
                  <a:txBody>
                    <a:bodyPr/>
                    <a:lstStyle/>
                    <a:p>
                      <a:r>
                        <a:rPr lang="en-US" altLang="zh-TW" sz="1400"/>
                        <a:t>75</a:t>
                      </a:r>
                    </a:p>
                  </a:txBody>
                  <a:tcPr marL="71298" marR="71298" marT="35649" marB="35649" anchor="ctr">
                    <a:lnL>
                      <a:noFill/>
                    </a:lnL>
                    <a:lnR>
                      <a:noFill/>
                    </a:lnR>
                    <a:lnT>
                      <a:noFill/>
                    </a:lnT>
                    <a:lnB>
                      <a:noFill/>
                    </a:lnB>
                  </a:tcPr>
                </a:tc>
                <a:tc>
                  <a:txBody>
                    <a:bodyPr/>
                    <a:lstStyle/>
                    <a:p>
                      <a:r>
                        <a:rPr lang="en-US" altLang="zh-TW" sz="1400"/>
                        <a:t>8.012</a:t>
                      </a:r>
                    </a:p>
                  </a:txBody>
                  <a:tcPr marL="71298" marR="71298" marT="35649" marB="35649" anchor="ctr">
                    <a:lnL>
                      <a:noFill/>
                    </a:lnL>
                    <a:lnR>
                      <a:noFill/>
                    </a:lnR>
                    <a:lnT>
                      <a:noFill/>
                    </a:lnT>
                    <a:lnB>
                      <a:noFill/>
                    </a:lnB>
                  </a:tcPr>
                </a:tc>
                <a:tc>
                  <a:txBody>
                    <a:bodyPr/>
                    <a:lstStyle/>
                    <a:p>
                      <a:r>
                        <a:rPr lang="en-US" altLang="zh-TW" sz="1400"/>
                        <a:t>-</a:t>
                      </a:r>
                    </a:p>
                  </a:txBody>
                  <a:tcPr marL="71298" marR="71298" marT="35649" marB="35649" anchor="ctr">
                    <a:lnL>
                      <a:noFill/>
                    </a:lnL>
                    <a:lnR>
                      <a:noFill/>
                    </a:lnR>
                    <a:lnT>
                      <a:noFill/>
                    </a:lnT>
                    <a:lnB>
                      <a:noFill/>
                    </a:lnB>
                  </a:tcPr>
                </a:tc>
                <a:tc>
                  <a:txBody>
                    <a:bodyPr/>
                    <a:lstStyle/>
                    <a:p>
                      <a:r>
                        <a:rPr lang="en-US" altLang="zh-TW" sz="1400"/>
                        <a:t>-</a:t>
                      </a:r>
                    </a:p>
                  </a:txBody>
                  <a:tcPr marL="71298" marR="71298" marT="35649" marB="35649" anchor="ctr">
                    <a:lnL>
                      <a:noFill/>
                    </a:lnL>
                    <a:lnR>
                      <a:noFill/>
                    </a:lnR>
                    <a:lnT>
                      <a:noFill/>
                    </a:lnT>
                    <a:lnB>
                      <a:noFill/>
                    </a:lnB>
                  </a:tcPr>
                </a:tc>
                <a:tc>
                  <a:txBody>
                    <a:bodyPr/>
                    <a:lstStyle/>
                    <a:p>
                      <a:r>
                        <a:rPr lang="en-US" altLang="zh-TW" sz="1400"/>
                        <a:t>-</a:t>
                      </a:r>
                    </a:p>
                  </a:txBody>
                  <a:tcPr marL="71298" marR="71298" marT="35649" marB="35649" anchor="ctr">
                    <a:lnL>
                      <a:noFill/>
                    </a:lnL>
                    <a:lnR>
                      <a:noFill/>
                    </a:lnR>
                    <a:lnT>
                      <a:noFill/>
                    </a:lnT>
                    <a:lnB>
                      <a:noFill/>
                    </a:lnB>
                  </a:tcPr>
                </a:tc>
              </a:tr>
              <a:tr h="265654">
                <a:tc>
                  <a:txBody>
                    <a:bodyPr/>
                    <a:lstStyle/>
                    <a:p>
                      <a:r>
                        <a:rPr lang="en-US" altLang="zh-TW" sz="1400"/>
                        <a:t>60.0</a:t>
                      </a:r>
                    </a:p>
                  </a:txBody>
                  <a:tcPr marL="71298" marR="71298" marT="35649" marB="35649" anchor="ctr">
                    <a:lnL>
                      <a:noFill/>
                    </a:lnL>
                    <a:lnR>
                      <a:noFill/>
                    </a:lnR>
                    <a:lnT>
                      <a:noFill/>
                    </a:lnT>
                    <a:lnB>
                      <a:noFill/>
                    </a:lnB>
                  </a:tcPr>
                </a:tc>
                <a:tc>
                  <a:txBody>
                    <a:bodyPr/>
                    <a:lstStyle/>
                    <a:p>
                      <a:r>
                        <a:rPr lang="en-US" altLang="zh-TW" sz="1400" dirty="0"/>
                        <a:t>100</a:t>
                      </a:r>
                    </a:p>
                  </a:txBody>
                  <a:tcPr marL="71298" marR="71298" marT="35649" marB="35649" anchor="ctr">
                    <a:lnL>
                      <a:noFill/>
                    </a:lnL>
                    <a:lnR>
                      <a:noFill/>
                    </a:lnR>
                    <a:lnT>
                      <a:noFill/>
                    </a:lnT>
                    <a:lnB>
                      <a:noFill/>
                    </a:lnB>
                  </a:tcPr>
                </a:tc>
                <a:tc>
                  <a:txBody>
                    <a:bodyPr/>
                    <a:lstStyle/>
                    <a:p>
                      <a:r>
                        <a:rPr lang="en-US" altLang="zh-TW" sz="1400" dirty="0"/>
                        <a:t>8.871</a:t>
                      </a:r>
                    </a:p>
                  </a:txBody>
                  <a:tcPr marL="71298" marR="71298" marT="35649" marB="35649" anchor="ctr">
                    <a:lnL>
                      <a:noFill/>
                    </a:lnL>
                    <a:lnR>
                      <a:noFill/>
                    </a:lnR>
                    <a:lnT>
                      <a:noFill/>
                    </a:lnT>
                    <a:lnB>
                      <a:noFill/>
                    </a:lnB>
                  </a:tcPr>
                </a:tc>
                <a:tc>
                  <a:txBody>
                    <a:bodyPr/>
                    <a:lstStyle/>
                    <a:p>
                      <a:r>
                        <a:rPr lang="en-US" altLang="zh-TW" sz="1400"/>
                        <a:t>-</a:t>
                      </a:r>
                    </a:p>
                  </a:txBody>
                  <a:tcPr marL="71298" marR="71298" marT="35649" marB="35649" anchor="ctr">
                    <a:lnL>
                      <a:noFill/>
                    </a:lnL>
                    <a:lnR>
                      <a:noFill/>
                    </a:lnR>
                    <a:lnT>
                      <a:noFill/>
                    </a:lnT>
                    <a:lnB>
                      <a:noFill/>
                    </a:lnB>
                  </a:tcPr>
                </a:tc>
                <a:tc>
                  <a:txBody>
                    <a:bodyPr/>
                    <a:lstStyle/>
                    <a:p>
                      <a:r>
                        <a:rPr lang="en-US" altLang="zh-TW" sz="1400"/>
                        <a:t>-</a:t>
                      </a:r>
                    </a:p>
                  </a:txBody>
                  <a:tcPr marL="71298" marR="71298" marT="35649" marB="35649" anchor="ctr">
                    <a:lnL>
                      <a:noFill/>
                    </a:lnL>
                    <a:lnR>
                      <a:noFill/>
                    </a:lnR>
                    <a:lnT>
                      <a:noFill/>
                    </a:lnT>
                    <a:lnB>
                      <a:noFill/>
                    </a:lnB>
                  </a:tcPr>
                </a:tc>
                <a:tc>
                  <a:txBody>
                    <a:bodyPr/>
                    <a:lstStyle/>
                    <a:p>
                      <a:r>
                        <a:rPr lang="en-US" altLang="zh-TW" sz="1400" dirty="0"/>
                        <a:t>-</a:t>
                      </a:r>
                    </a:p>
                  </a:txBody>
                  <a:tcPr marL="71298" marR="71298" marT="35649" marB="35649" anchor="ctr">
                    <a:lnL>
                      <a:noFill/>
                    </a:lnL>
                    <a:lnR>
                      <a:noFill/>
                    </a:lnR>
                    <a:lnT>
                      <a:noFill/>
                    </a:lnT>
                    <a:lnB>
                      <a:noFill/>
                    </a:lnB>
                  </a:tcPr>
                </a:tc>
              </a:tr>
            </a:tbl>
          </a:graphicData>
        </a:graphic>
      </p:graphicFrame>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endParaRPr>
          </a:p>
        </p:txBody>
      </p:sp>
      <p:pic>
        <p:nvPicPr>
          <p:cNvPr id="10" name="圖片 9" descr="results_coil_97_turns.gif"/>
          <p:cNvPicPr>
            <a:picLocks noChangeAspect="1"/>
          </p:cNvPicPr>
          <p:nvPr/>
        </p:nvPicPr>
        <p:blipFill>
          <a:blip r:embed="rId3" cstate="print"/>
          <a:stretch>
            <a:fillRect/>
          </a:stretch>
        </p:blipFill>
        <p:spPr>
          <a:xfrm>
            <a:off x="5143504" y="3000372"/>
            <a:ext cx="3804429" cy="308611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28596" y="1000108"/>
            <a:ext cx="8229600" cy="4389120"/>
          </a:xfrm>
        </p:spPr>
        <p:txBody>
          <a:bodyPr/>
          <a:lstStyle/>
          <a:p>
            <a:r>
              <a:rPr lang="en-US" altLang="zh-TW" sz="2000" dirty="0" smtClean="0"/>
              <a:t>Result: Coil of 97 Turns </a:t>
            </a:r>
            <a:r>
              <a:rPr lang="en-US" altLang="zh-TW" sz="2000" dirty="0" smtClean="0"/>
              <a:t>(Efficiency)</a:t>
            </a:r>
            <a:endParaRPr lang="en-US" altLang="zh-TW" sz="2000" dirty="0" smtClean="0"/>
          </a:p>
          <a:p>
            <a:pPr>
              <a:buNone/>
            </a:pPr>
            <a:endParaRPr lang="zh-TW" altLang="en-US" dirty="0"/>
          </a:p>
        </p:txBody>
      </p:sp>
      <p:sp>
        <p:nvSpPr>
          <p:cNvPr id="4" name="標題 1"/>
          <p:cNvSpPr>
            <a:spLocks noGrp="1"/>
          </p:cNvSpPr>
          <p:nvPr>
            <p:ph type="title"/>
          </p:nvPr>
        </p:nvSpPr>
        <p:spPr>
          <a:xfrm>
            <a:off x="571472" y="571480"/>
            <a:ext cx="8229600" cy="653210"/>
          </a:xfrm>
        </p:spPr>
        <p:txBody>
          <a:bodyPr>
            <a:normAutofit fontScale="90000"/>
          </a:bodyPr>
          <a:lstStyle/>
          <a:p>
            <a:r>
              <a:rPr lang="en-US" altLang="zh-TW" sz="2800" b="1" dirty="0" smtClean="0"/>
              <a:t>Barry's </a:t>
            </a:r>
            <a:r>
              <a:rPr lang="en-US" altLang="zh-TW" sz="3100" b="1" dirty="0" err="1" smtClean="0"/>
              <a:t>Coilgun</a:t>
            </a:r>
            <a:r>
              <a:rPr lang="en-US" altLang="zh-TW" sz="2800" b="1" dirty="0" smtClean="0"/>
              <a:t> </a:t>
            </a:r>
            <a:r>
              <a:rPr lang="en-US" altLang="zh-TW" sz="2800" b="1" dirty="0" smtClean="0"/>
              <a:t> (2) </a:t>
            </a:r>
            <a:r>
              <a:rPr lang="en-US" altLang="zh-TW" sz="2800" b="1" dirty="0" smtClean="0"/>
              <a:t/>
            </a:r>
            <a:br>
              <a:rPr lang="en-US" altLang="zh-TW" sz="2800" b="1" dirty="0" smtClean="0"/>
            </a:br>
            <a:endParaRPr lang="zh-TW" altLang="en-US" sz="2800" dirty="0"/>
          </a:p>
        </p:txBody>
      </p:sp>
      <p:graphicFrame>
        <p:nvGraphicFramePr>
          <p:cNvPr id="5" name="表格 4"/>
          <p:cNvGraphicFramePr>
            <a:graphicFrameLocks noGrp="1"/>
          </p:cNvGraphicFramePr>
          <p:nvPr/>
        </p:nvGraphicFramePr>
        <p:xfrm>
          <a:off x="571472" y="1500174"/>
          <a:ext cx="6286543" cy="3191940"/>
        </p:xfrm>
        <a:graphic>
          <a:graphicData uri="http://schemas.openxmlformats.org/drawingml/2006/table">
            <a:tbl>
              <a:tblPr/>
              <a:tblGrid>
                <a:gridCol w="1071569"/>
                <a:gridCol w="1023945"/>
                <a:gridCol w="977905"/>
                <a:gridCol w="1047757"/>
                <a:gridCol w="1047757"/>
                <a:gridCol w="1117610"/>
              </a:tblGrid>
              <a:tr h="176567">
                <a:tc>
                  <a:txBody>
                    <a:bodyPr/>
                    <a:lstStyle/>
                    <a:p>
                      <a:r>
                        <a:rPr lang="en-US" sz="1500" dirty="0"/>
                        <a:t>Projectile:</a:t>
                      </a:r>
                    </a:p>
                  </a:txBody>
                  <a:tcPr marL="75259" marR="75259" marT="37630" marB="37630" anchor="ctr">
                    <a:lnL>
                      <a:noFill/>
                    </a:lnL>
                    <a:lnR>
                      <a:noFill/>
                    </a:lnR>
                    <a:lnT>
                      <a:noFill/>
                    </a:lnT>
                    <a:lnB>
                      <a:noFill/>
                    </a:lnB>
                  </a:tcPr>
                </a:tc>
                <a:tc>
                  <a:txBody>
                    <a:bodyPr/>
                    <a:lstStyle/>
                    <a:p>
                      <a:r>
                        <a:rPr lang="zh-TW" altLang="en-US" sz="1500"/>
                        <a:t> </a:t>
                      </a:r>
                    </a:p>
                  </a:txBody>
                  <a:tcPr marL="75259" marR="75259" marT="37630" marB="37630" anchor="ctr">
                    <a:lnL>
                      <a:noFill/>
                    </a:lnL>
                    <a:lnR>
                      <a:noFill/>
                    </a:lnR>
                    <a:lnT>
                      <a:noFill/>
                    </a:lnT>
                    <a:lnB>
                      <a:noFill/>
                    </a:lnB>
                  </a:tcPr>
                </a:tc>
                <a:tc>
                  <a:txBody>
                    <a:bodyPr/>
                    <a:lstStyle/>
                    <a:p>
                      <a:r>
                        <a:rPr lang="en-US" sz="1500"/>
                        <a:t>A</a:t>
                      </a:r>
                    </a:p>
                  </a:txBody>
                  <a:tcPr marL="75259" marR="75259" marT="37630" marB="37630" anchor="ctr">
                    <a:lnL>
                      <a:noFill/>
                    </a:lnL>
                    <a:lnR>
                      <a:noFill/>
                    </a:lnR>
                    <a:lnT>
                      <a:noFill/>
                    </a:lnT>
                    <a:lnB>
                      <a:noFill/>
                    </a:lnB>
                  </a:tcPr>
                </a:tc>
                <a:tc>
                  <a:txBody>
                    <a:bodyPr/>
                    <a:lstStyle/>
                    <a:p>
                      <a:r>
                        <a:rPr lang="en-US" sz="1500"/>
                        <a:t>C</a:t>
                      </a:r>
                    </a:p>
                  </a:txBody>
                  <a:tcPr marL="75259" marR="75259" marT="37630" marB="37630" anchor="ctr">
                    <a:lnL>
                      <a:noFill/>
                    </a:lnL>
                    <a:lnR>
                      <a:noFill/>
                    </a:lnR>
                    <a:lnT>
                      <a:noFill/>
                    </a:lnT>
                    <a:lnB>
                      <a:noFill/>
                    </a:lnB>
                  </a:tcPr>
                </a:tc>
                <a:tc>
                  <a:txBody>
                    <a:bodyPr/>
                    <a:lstStyle/>
                    <a:p>
                      <a:r>
                        <a:rPr lang="en-US" sz="1500"/>
                        <a:t>D</a:t>
                      </a:r>
                    </a:p>
                  </a:txBody>
                  <a:tcPr marL="75259" marR="75259" marT="37630" marB="37630" anchor="ctr">
                    <a:lnL>
                      <a:noFill/>
                    </a:lnL>
                    <a:lnR>
                      <a:noFill/>
                    </a:lnR>
                    <a:lnT>
                      <a:noFill/>
                    </a:lnT>
                    <a:lnB>
                      <a:noFill/>
                    </a:lnB>
                  </a:tcPr>
                </a:tc>
                <a:tc>
                  <a:txBody>
                    <a:bodyPr/>
                    <a:lstStyle/>
                    <a:p>
                      <a:r>
                        <a:rPr lang="en-US" sz="1500"/>
                        <a:t>F</a:t>
                      </a:r>
                    </a:p>
                  </a:txBody>
                  <a:tcPr marL="75259" marR="75259" marT="37630" marB="37630" anchor="ctr">
                    <a:lnL>
                      <a:noFill/>
                    </a:lnL>
                    <a:lnR>
                      <a:noFill/>
                    </a:lnR>
                    <a:lnT>
                      <a:noFill/>
                    </a:lnT>
                    <a:lnB>
                      <a:noFill/>
                    </a:lnB>
                  </a:tcPr>
                </a:tc>
              </a:tr>
              <a:tr h="403983">
                <a:tc>
                  <a:txBody>
                    <a:bodyPr/>
                    <a:lstStyle/>
                    <a:p>
                      <a:r>
                        <a:rPr lang="en-US" sz="1500"/>
                        <a:t>Potential</a:t>
                      </a:r>
                      <a:br>
                        <a:rPr lang="en-US" sz="1500"/>
                      </a:br>
                      <a:r>
                        <a:rPr lang="en-US" sz="1500"/>
                        <a:t>energy</a:t>
                      </a:r>
                      <a:br>
                        <a:rPr lang="en-US" sz="1500"/>
                      </a:br>
                      <a:r>
                        <a:rPr lang="en-US" sz="1500"/>
                        <a:t>(joules)</a:t>
                      </a:r>
                    </a:p>
                  </a:txBody>
                  <a:tcPr marL="75259" marR="75259" marT="37630" marB="37630" anchor="ctr">
                    <a:lnL>
                      <a:noFill/>
                    </a:lnL>
                    <a:lnR>
                      <a:noFill/>
                    </a:lnR>
                    <a:lnT>
                      <a:noFill/>
                    </a:lnT>
                    <a:lnB>
                      <a:noFill/>
                    </a:lnB>
                  </a:tcPr>
                </a:tc>
                <a:tc>
                  <a:txBody>
                    <a:bodyPr/>
                    <a:lstStyle/>
                    <a:p>
                      <a:r>
                        <a:rPr lang="en-US" sz="1500"/>
                        <a:t/>
                      </a:r>
                      <a:br>
                        <a:rPr lang="en-US" sz="1500"/>
                      </a:br>
                      <a:r>
                        <a:rPr lang="en-US" sz="1500"/>
                        <a:t>Charge</a:t>
                      </a:r>
                      <a:br>
                        <a:rPr lang="en-US" sz="1500"/>
                      </a:br>
                      <a:r>
                        <a:rPr lang="en-US" sz="1500"/>
                        <a:t>(volts)</a:t>
                      </a:r>
                    </a:p>
                  </a:txBody>
                  <a:tcPr marL="75259" marR="75259" marT="37630" marB="37630" anchor="ctr">
                    <a:lnL>
                      <a:noFill/>
                    </a:lnL>
                    <a:lnR>
                      <a:noFill/>
                    </a:lnR>
                    <a:lnT>
                      <a:noFill/>
                    </a:lnT>
                    <a:lnB>
                      <a:noFill/>
                    </a:lnB>
                  </a:tcPr>
                </a:tc>
                <a:tc>
                  <a:txBody>
                    <a:bodyPr/>
                    <a:lstStyle/>
                    <a:p>
                      <a:r>
                        <a:rPr lang="en-US" sz="1500"/>
                        <a:t/>
                      </a:r>
                      <a:br>
                        <a:rPr lang="en-US" sz="1500"/>
                      </a:br>
                      <a:r>
                        <a:rPr lang="en-US" sz="1500"/>
                        <a:t>Efficiency</a:t>
                      </a:r>
                      <a:br>
                        <a:rPr lang="en-US" sz="1500"/>
                      </a:br>
                      <a:r>
                        <a:rPr lang="en-US" sz="1500"/>
                        <a:t>(%)</a:t>
                      </a:r>
                    </a:p>
                  </a:txBody>
                  <a:tcPr marL="75259" marR="75259" marT="37630" marB="37630" anchor="ctr">
                    <a:lnL>
                      <a:noFill/>
                    </a:lnL>
                    <a:lnR>
                      <a:noFill/>
                    </a:lnR>
                    <a:lnT>
                      <a:noFill/>
                    </a:lnT>
                    <a:lnB>
                      <a:noFill/>
                    </a:lnB>
                  </a:tcPr>
                </a:tc>
                <a:tc>
                  <a:txBody>
                    <a:bodyPr/>
                    <a:lstStyle/>
                    <a:p>
                      <a:r>
                        <a:rPr lang="en-US" sz="1500"/>
                        <a:t/>
                      </a:r>
                      <a:br>
                        <a:rPr lang="en-US" sz="1500"/>
                      </a:br>
                      <a:r>
                        <a:rPr lang="en-US" sz="1500"/>
                        <a:t>Efficiency</a:t>
                      </a:r>
                      <a:br>
                        <a:rPr lang="en-US" sz="1500"/>
                      </a:br>
                      <a:r>
                        <a:rPr lang="en-US" sz="1500"/>
                        <a:t>(%)</a:t>
                      </a:r>
                    </a:p>
                  </a:txBody>
                  <a:tcPr marL="75259" marR="75259" marT="37630" marB="37630" anchor="ctr">
                    <a:lnL>
                      <a:noFill/>
                    </a:lnL>
                    <a:lnR>
                      <a:noFill/>
                    </a:lnR>
                    <a:lnT>
                      <a:noFill/>
                    </a:lnT>
                    <a:lnB>
                      <a:noFill/>
                    </a:lnB>
                  </a:tcPr>
                </a:tc>
                <a:tc>
                  <a:txBody>
                    <a:bodyPr/>
                    <a:lstStyle/>
                    <a:p>
                      <a:r>
                        <a:rPr lang="en-US" sz="1500"/>
                        <a:t/>
                      </a:r>
                      <a:br>
                        <a:rPr lang="en-US" sz="1500"/>
                      </a:br>
                      <a:r>
                        <a:rPr lang="en-US" sz="1500"/>
                        <a:t>Efficiency</a:t>
                      </a:r>
                      <a:br>
                        <a:rPr lang="en-US" sz="1500"/>
                      </a:br>
                      <a:r>
                        <a:rPr lang="en-US" sz="1500"/>
                        <a:t>(%)</a:t>
                      </a:r>
                    </a:p>
                  </a:txBody>
                  <a:tcPr marL="75259" marR="75259" marT="37630" marB="37630" anchor="ctr">
                    <a:lnL>
                      <a:noFill/>
                    </a:lnL>
                    <a:lnR>
                      <a:noFill/>
                    </a:lnR>
                    <a:lnT>
                      <a:noFill/>
                    </a:lnT>
                    <a:lnB>
                      <a:noFill/>
                    </a:lnB>
                  </a:tcPr>
                </a:tc>
                <a:tc>
                  <a:txBody>
                    <a:bodyPr/>
                    <a:lstStyle/>
                    <a:p>
                      <a:r>
                        <a:rPr lang="en-US" sz="1500"/>
                        <a:t/>
                      </a:r>
                      <a:br>
                        <a:rPr lang="en-US" sz="1500"/>
                      </a:br>
                      <a:r>
                        <a:rPr lang="en-US" sz="1500"/>
                        <a:t>Efficiency</a:t>
                      </a:r>
                      <a:br>
                        <a:rPr lang="en-US" sz="1500"/>
                      </a:br>
                      <a:r>
                        <a:rPr lang="en-US" sz="1500"/>
                        <a:t>(%)</a:t>
                      </a:r>
                    </a:p>
                  </a:txBody>
                  <a:tcPr marL="75259" marR="75259" marT="37630" marB="37630" anchor="ctr">
                    <a:lnL>
                      <a:noFill/>
                    </a:lnL>
                    <a:lnR>
                      <a:noFill/>
                    </a:lnR>
                    <a:lnT>
                      <a:noFill/>
                    </a:lnT>
                    <a:lnB>
                      <a:noFill/>
                    </a:lnB>
                  </a:tcPr>
                </a:tc>
              </a:tr>
              <a:tr h="100762">
                <a:tc>
                  <a:txBody>
                    <a:bodyPr/>
                    <a:lstStyle/>
                    <a:p>
                      <a:r>
                        <a:rPr lang="en-US" sz="1500"/>
                        <a:t>0.6 J</a:t>
                      </a:r>
                    </a:p>
                  </a:txBody>
                  <a:tcPr marL="75259" marR="75259" marT="37630" marB="37630" anchor="ctr">
                    <a:lnL>
                      <a:noFill/>
                    </a:lnL>
                    <a:lnR>
                      <a:noFill/>
                    </a:lnR>
                    <a:lnT>
                      <a:noFill/>
                    </a:lnT>
                    <a:lnB>
                      <a:noFill/>
                    </a:lnB>
                  </a:tcPr>
                </a:tc>
                <a:tc>
                  <a:txBody>
                    <a:bodyPr/>
                    <a:lstStyle/>
                    <a:p>
                      <a:r>
                        <a:rPr lang="en-US" sz="1500"/>
                        <a:t>10 v</a:t>
                      </a:r>
                    </a:p>
                  </a:txBody>
                  <a:tcPr marL="75259" marR="75259" marT="37630" marB="37630" anchor="ctr">
                    <a:lnL>
                      <a:noFill/>
                    </a:lnL>
                    <a:lnR>
                      <a:noFill/>
                    </a:lnR>
                    <a:lnT>
                      <a:noFill/>
                    </a:lnT>
                    <a:lnB>
                      <a:noFill/>
                    </a:lnB>
                  </a:tcPr>
                </a:tc>
                <a:tc>
                  <a:txBody>
                    <a:bodyPr/>
                    <a:lstStyle/>
                    <a:p>
                      <a:r>
                        <a:rPr lang="en-US" altLang="zh-TW" sz="1500"/>
                        <a:t>0.6 %</a:t>
                      </a:r>
                    </a:p>
                  </a:txBody>
                  <a:tcPr marL="75259" marR="75259" marT="37630" marB="37630" anchor="ctr">
                    <a:lnL>
                      <a:noFill/>
                    </a:lnL>
                    <a:lnR>
                      <a:noFill/>
                    </a:lnR>
                    <a:lnT>
                      <a:noFill/>
                    </a:lnT>
                    <a:lnB>
                      <a:noFill/>
                    </a:lnB>
                  </a:tcPr>
                </a:tc>
                <a:tc>
                  <a:txBody>
                    <a:bodyPr/>
                    <a:lstStyle/>
                    <a:p>
                      <a:r>
                        <a:rPr lang="en-US" altLang="zh-TW" sz="1500"/>
                        <a:t>-</a:t>
                      </a:r>
                    </a:p>
                  </a:txBody>
                  <a:tcPr marL="75259" marR="75259" marT="37630" marB="37630" anchor="ctr">
                    <a:lnL>
                      <a:noFill/>
                    </a:lnL>
                    <a:lnR>
                      <a:noFill/>
                    </a:lnR>
                    <a:lnT>
                      <a:noFill/>
                    </a:lnT>
                    <a:lnB>
                      <a:noFill/>
                    </a:lnB>
                  </a:tcPr>
                </a:tc>
                <a:tc>
                  <a:txBody>
                    <a:bodyPr/>
                    <a:lstStyle/>
                    <a:p>
                      <a:r>
                        <a:rPr lang="en-US" altLang="zh-TW" sz="1500"/>
                        <a:t>-</a:t>
                      </a:r>
                    </a:p>
                  </a:txBody>
                  <a:tcPr marL="75259" marR="75259" marT="37630" marB="37630" anchor="ctr">
                    <a:lnL>
                      <a:noFill/>
                    </a:lnL>
                    <a:lnR>
                      <a:noFill/>
                    </a:lnR>
                    <a:lnT>
                      <a:noFill/>
                    </a:lnT>
                    <a:lnB>
                      <a:noFill/>
                    </a:lnB>
                  </a:tcPr>
                </a:tc>
                <a:tc>
                  <a:txBody>
                    <a:bodyPr/>
                    <a:lstStyle/>
                    <a:p>
                      <a:r>
                        <a:rPr lang="en-US" altLang="zh-TW" sz="1500"/>
                        <a:t>-</a:t>
                      </a:r>
                    </a:p>
                  </a:txBody>
                  <a:tcPr marL="75259" marR="75259" marT="37630" marB="37630" anchor="ctr">
                    <a:lnL>
                      <a:noFill/>
                    </a:lnL>
                    <a:lnR>
                      <a:noFill/>
                    </a:lnR>
                    <a:lnT>
                      <a:noFill/>
                    </a:lnT>
                    <a:lnB>
                      <a:noFill/>
                    </a:lnB>
                  </a:tcPr>
                </a:tc>
              </a:tr>
              <a:tr h="100762">
                <a:tc>
                  <a:txBody>
                    <a:bodyPr/>
                    <a:lstStyle/>
                    <a:p>
                      <a:r>
                        <a:rPr lang="en-US" altLang="zh-TW" sz="1500"/>
                        <a:t>2.4</a:t>
                      </a:r>
                    </a:p>
                  </a:txBody>
                  <a:tcPr marL="75259" marR="75259" marT="37630" marB="37630" anchor="ctr">
                    <a:lnL>
                      <a:noFill/>
                    </a:lnL>
                    <a:lnR>
                      <a:noFill/>
                    </a:lnR>
                    <a:lnT>
                      <a:noFill/>
                    </a:lnT>
                    <a:lnB>
                      <a:noFill/>
                    </a:lnB>
                  </a:tcPr>
                </a:tc>
                <a:tc>
                  <a:txBody>
                    <a:bodyPr/>
                    <a:lstStyle/>
                    <a:p>
                      <a:r>
                        <a:rPr lang="en-US" altLang="zh-TW" sz="1500"/>
                        <a:t>20</a:t>
                      </a:r>
                    </a:p>
                  </a:txBody>
                  <a:tcPr marL="75259" marR="75259" marT="37630" marB="37630" anchor="ctr">
                    <a:lnL>
                      <a:noFill/>
                    </a:lnL>
                    <a:lnR>
                      <a:noFill/>
                    </a:lnR>
                    <a:lnT>
                      <a:noFill/>
                    </a:lnT>
                    <a:lnB>
                      <a:noFill/>
                    </a:lnB>
                  </a:tcPr>
                </a:tc>
                <a:tc>
                  <a:txBody>
                    <a:bodyPr/>
                    <a:lstStyle/>
                    <a:p>
                      <a:r>
                        <a:rPr lang="en-US" altLang="zh-TW" sz="1500"/>
                        <a:t>0.8</a:t>
                      </a:r>
                    </a:p>
                  </a:txBody>
                  <a:tcPr marL="75259" marR="75259" marT="37630" marB="37630" anchor="ctr">
                    <a:lnL>
                      <a:noFill/>
                    </a:lnL>
                    <a:lnR>
                      <a:noFill/>
                    </a:lnR>
                    <a:lnT>
                      <a:noFill/>
                    </a:lnT>
                    <a:lnB>
                      <a:noFill/>
                    </a:lnB>
                  </a:tcPr>
                </a:tc>
                <a:tc>
                  <a:txBody>
                    <a:bodyPr/>
                    <a:lstStyle/>
                    <a:p>
                      <a:r>
                        <a:rPr lang="en-US" altLang="zh-TW" sz="1500"/>
                        <a:t>0.5</a:t>
                      </a:r>
                    </a:p>
                  </a:txBody>
                  <a:tcPr marL="75259" marR="75259" marT="37630" marB="37630" anchor="ctr">
                    <a:lnL>
                      <a:noFill/>
                    </a:lnL>
                    <a:lnR>
                      <a:noFill/>
                    </a:lnR>
                    <a:lnT>
                      <a:noFill/>
                    </a:lnT>
                    <a:lnB>
                      <a:noFill/>
                    </a:lnB>
                  </a:tcPr>
                </a:tc>
                <a:tc>
                  <a:txBody>
                    <a:bodyPr/>
                    <a:lstStyle/>
                    <a:p>
                      <a:r>
                        <a:rPr lang="en-US" altLang="zh-TW" sz="1500"/>
                        <a:t>-</a:t>
                      </a:r>
                    </a:p>
                  </a:txBody>
                  <a:tcPr marL="75259" marR="75259" marT="37630" marB="37630" anchor="ctr">
                    <a:lnL>
                      <a:noFill/>
                    </a:lnL>
                    <a:lnR>
                      <a:noFill/>
                    </a:lnR>
                    <a:lnT>
                      <a:noFill/>
                    </a:lnT>
                    <a:lnB>
                      <a:noFill/>
                    </a:lnB>
                  </a:tcPr>
                </a:tc>
                <a:tc>
                  <a:txBody>
                    <a:bodyPr/>
                    <a:lstStyle/>
                    <a:p>
                      <a:r>
                        <a:rPr lang="en-US" altLang="zh-TW" sz="1500"/>
                        <a:t>-</a:t>
                      </a:r>
                    </a:p>
                  </a:txBody>
                  <a:tcPr marL="75259" marR="75259" marT="37630" marB="37630" anchor="ctr">
                    <a:lnL>
                      <a:noFill/>
                    </a:lnL>
                    <a:lnR>
                      <a:noFill/>
                    </a:lnR>
                    <a:lnT>
                      <a:noFill/>
                    </a:lnT>
                    <a:lnB>
                      <a:noFill/>
                    </a:lnB>
                  </a:tcPr>
                </a:tc>
              </a:tr>
              <a:tr h="100762">
                <a:tc>
                  <a:txBody>
                    <a:bodyPr/>
                    <a:lstStyle/>
                    <a:p>
                      <a:r>
                        <a:rPr lang="en-US" altLang="zh-TW" sz="1500"/>
                        <a:t>5.4</a:t>
                      </a:r>
                    </a:p>
                  </a:txBody>
                  <a:tcPr marL="75259" marR="75259" marT="37630" marB="37630" anchor="ctr">
                    <a:lnL>
                      <a:noFill/>
                    </a:lnL>
                    <a:lnR>
                      <a:noFill/>
                    </a:lnR>
                    <a:lnT>
                      <a:noFill/>
                    </a:lnT>
                    <a:lnB>
                      <a:noFill/>
                    </a:lnB>
                  </a:tcPr>
                </a:tc>
                <a:tc>
                  <a:txBody>
                    <a:bodyPr/>
                    <a:lstStyle/>
                    <a:p>
                      <a:r>
                        <a:rPr lang="en-US" altLang="zh-TW" sz="1500"/>
                        <a:t>30</a:t>
                      </a:r>
                    </a:p>
                  </a:txBody>
                  <a:tcPr marL="75259" marR="75259" marT="37630" marB="37630" anchor="ctr">
                    <a:lnL>
                      <a:noFill/>
                    </a:lnL>
                    <a:lnR>
                      <a:noFill/>
                    </a:lnR>
                    <a:lnT>
                      <a:noFill/>
                    </a:lnT>
                    <a:lnB>
                      <a:noFill/>
                    </a:lnB>
                  </a:tcPr>
                </a:tc>
                <a:tc>
                  <a:txBody>
                    <a:bodyPr/>
                    <a:lstStyle/>
                    <a:p>
                      <a:r>
                        <a:rPr lang="en-US" altLang="zh-TW" sz="1500"/>
                        <a:t>0.7</a:t>
                      </a:r>
                    </a:p>
                  </a:txBody>
                  <a:tcPr marL="75259" marR="75259" marT="37630" marB="37630" anchor="ctr">
                    <a:lnL>
                      <a:noFill/>
                    </a:lnL>
                    <a:lnR>
                      <a:noFill/>
                    </a:lnR>
                    <a:lnT>
                      <a:noFill/>
                    </a:lnT>
                    <a:lnB>
                      <a:noFill/>
                    </a:lnB>
                  </a:tcPr>
                </a:tc>
                <a:tc>
                  <a:txBody>
                    <a:bodyPr/>
                    <a:lstStyle/>
                    <a:p>
                      <a:r>
                        <a:rPr lang="en-US" altLang="zh-TW" sz="1500"/>
                        <a:t>0.6</a:t>
                      </a:r>
                    </a:p>
                  </a:txBody>
                  <a:tcPr marL="75259" marR="75259" marT="37630" marB="37630" anchor="ctr">
                    <a:lnL>
                      <a:noFill/>
                    </a:lnL>
                    <a:lnR>
                      <a:noFill/>
                    </a:lnR>
                    <a:lnT>
                      <a:noFill/>
                    </a:lnT>
                    <a:lnB>
                      <a:noFill/>
                    </a:lnB>
                  </a:tcPr>
                </a:tc>
                <a:tc>
                  <a:txBody>
                    <a:bodyPr/>
                    <a:lstStyle/>
                    <a:p>
                      <a:r>
                        <a:rPr lang="en-US" altLang="zh-TW" sz="1500"/>
                        <a:t>0.5</a:t>
                      </a:r>
                    </a:p>
                  </a:txBody>
                  <a:tcPr marL="75259" marR="75259" marT="37630" marB="37630" anchor="ctr">
                    <a:lnL>
                      <a:noFill/>
                    </a:lnL>
                    <a:lnR>
                      <a:noFill/>
                    </a:lnR>
                    <a:lnT>
                      <a:noFill/>
                    </a:lnT>
                    <a:lnB>
                      <a:noFill/>
                    </a:lnB>
                  </a:tcPr>
                </a:tc>
                <a:tc>
                  <a:txBody>
                    <a:bodyPr/>
                    <a:lstStyle/>
                    <a:p>
                      <a:r>
                        <a:rPr lang="en-US" altLang="zh-TW" sz="1500"/>
                        <a:t>0.3</a:t>
                      </a:r>
                    </a:p>
                  </a:txBody>
                  <a:tcPr marL="75259" marR="75259" marT="37630" marB="37630" anchor="ctr">
                    <a:lnL>
                      <a:noFill/>
                    </a:lnL>
                    <a:lnR>
                      <a:noFill/>
                    </a:lnR>
                    <a:lnT>
                      <a:noFill/>
                    </a:lnT>
                    <a:lnB>
                      <a:noFill/>
                    </a:lnB>
                  </a:tcPr>
                </a:tc>
              </a:tr>
              <a:tr h="100762">
                <a:tc>
                  <a:txBody>
                    <a:bodyPr/>
                    <a:lstStyle/>
                    <a:p>
                      <a:r>
                        <a:rPr lang="en-US" altLang="zh-TW" sz="1500"/>
                        <a:t>9.6</a:t>
                      </a:r>
                    </a:p>
                  </a:txBody>
                  <a:tcPr marL="75259" marR="75259" marT="37630" marB="37630" anchor="ctr">
                    <a:lnL>
                      <a:noFill/>
                    </a:lnL>
                    <a:lnR>
                      <a:noFill/>
                    </a:lnR>
                    <a:lnT>
                      <a:noFill/>
                    </a:lnT>
                    <a:lnB>
                      <a:noFill/>
                    </a:lnB>
                  </a:tcPr>
                </a:tc>
                <a:tc>
                  <a:txBody>
                    <a:bodyPr/>
                    <a:lstStyle/>
                    <a:p>
                      <a:r>
                        <a:rPr lang="en-US" altLang="zh-TW" sz="1500"/>
                        <a:t>40</a:t>
                      </a:r>
                    </a:p>
                  </a:txBody>
                  <a:tcPr marL="75259" marR="75259" marT="37630" marB="37630" anchor="ctr">
                    <a:lnL>
                      <a:noFill/>
                    </a:lnL>
                    <a:lnR>
                      <a:noFill/>
                    </a:lnR>
                    <a:lnT>
                      <a:noFill/>
                    </a:lnT>
                    <a:lnB>
                      <a:noFill/>
                    </a:lnB>
                  </a:tcPr>
                </a:tc>
                <a:tc>
                  <a:txBody>
                    <a:bodyPr/>
                    <a:lstStyle/>
                    <a:p>
                      <a:r>
                        <a:rPr lang="en-US" altLang="zh-TW" sz="1500"/>
                        <a:t>0.7</a:t>
                      </a:r>
                    </a:p>
                  </a:txBody>
                  <a:tcPr marL="75259" marR="75259" marT="37630" marB="37630" anchor="ctr">
                    <a:lnL>
                      <a:noFill/>
                    </a:lnL>
                    <a:lnR>
                      <a:noFill/>
                    </a:lnR>
                    <a:lnT>
                      <a:noFill/>
                    </a:lnT>
                    <a:lnB>
                      <a:noFill/>
                    </a:lnB>
                  </a:tcPr>
                </a:tc>
                <a:tc>
                  <a:txBody>
                    <a:bodyPr/>
                    <a:lstStyle/>
                    <a:p>
                      <a:r>
                        <a:rPr lang="en-US" altLang="zh-TW" sz="1500"/>
                        <a:t>0.4</a:t>
                      </a:r>
                    </a:p>
                  </a:txBody>
                  <a:tcPr marL="75259" marR="75259" marT="37630" marB="37630" anchor="ctr">
                    <a:lnL>
                      <a:noFill/>
                    </a:lnL>
                    <a:lnR>
                      <a:noFill/>
                    </a:lnR>
                    <a:lnT>
                      <a:noFill/>
                    </a:lnT>
                    <a:lnB>
                      <a:noFill/>
                    </a:lnB>
                  </a:tcPr>
                </a:tc>
                <a:tc>
                  <a:txBody>
                    <a:bodyPr/>
                    <a:lstStyle/>
                    <a:p>
                      <a:r>
                        <a:rPr lang="en-US" altLang="zh-TW" sz="1500"/>
                        <a:t>0.4</a:t>
                      </a:r>
                    </a:p>
                  </a:txBody>
                  <a:tcPr marL="75259" marR="75259" marT="37630" marB="37630" anchor="ctr">
                    <a:lnL>
                      <a:noFill/>
                    </a:lnL>
                    <a:lnR>
                      <a:noFill/>
                    </a:lnR>
                    <a:lnT>
                      <a:noFill/>
                    </a:lnT>
                    <a:lnB>
                      <a:noFill/>
                    </a:lnB>
                  </a:tcPr>
                </a:tc>
                <a:tc>
                  <a:txBody>
                    <a:bodyPr/>
                    <a:lstStyle/>
                    <a:p>
                      <a:r>
                        <a:rPr lang="en-US" altLang="zh-TW" sz="1500"/>
                        <a:t>0.2</a:t>
                      </a:r>
                    </a:p>
                  </a:txBody>
                  <a:tcPr marL="75259" marR="75259" marT="37630" marB="37630" anchor="ctr">
                    <a:lnL>
                      <a:noFill/>
                    </a:lnL>
                    <a:lnR>
                      <a:noFill/>
                    </a:lnR>
                    <a:lnT>
                      <a:noFill/>
                    </a:lnT>
                    <a:lnB>
                      <a:noFill/>
                    </a:lnB>
                  </a:tcPr>
                </a:tc>
              </a:tr>
              <a:tr h="100762">
                <a:tc>
                  <a:txBody>
                    <a:bodyPr/>
                    <a:lstStyle/>
                    <a:p>
                      <a:r>
                        <a:rPr lang="en-US" altLang="zh-TW" sz="1500"/>
                        <a:t>15.0</a:t>
                      </a:r>
                    </a:p>
                  </a:txBody>
                  <a:tcPr marL="75259" marR="75259" marT="37630" marB="37630" anchor="ctr">
                    <a:lnL>
                      <a:noFill/>
                    </a:lnL>
                    <a:lnR>
                      <a:noFill/>
                    </a:lnR>
                    <a:lnT>
                      <a:noFill/>
                    </a:lnT>
                    <a:lnB>
                      <a:noFill/>
                    </a:lnB>
                  </a:tcPr>
                </a:tc>
                <a:tc>
                  <a:txBody>
                    <a:bodyPr/>
                    <a:lstStyle/>
                    <a:p>
                      <a:r>
                        <a:rPr lang="en-US" altLang="zh-TW" sz="1500"/>
                        <a:t>50</a:t>
                      </a:r>
                    </a:p>
                  </a:txBody>
                  <a:tcPr marL="75259" marR="75259" marT="37630" marB="37630" anchor="ctr">
                    <a:lnL>
                      <a:noFill/>
                    </a:lnL>
                    <a:lnR>
                      <a:noFill/>
                    </a:lnR>
                    <a:lnT>
                      <a:noFill/>
                    </a:lnT>
                    <a:lnB>
                      <a:noFill/>
                    </a:lnB>
                  </a:tcPr>
                </a:tc>
                <a:tc>
                  <a:txBody>
                    <a:bodyPr/>
                    <a:lstStyle/>
                    <a:p>
                      <a:r>
                        <a:rPr lang="en-US" altLang="zh-TW" sz="1500"/>
                        <a:t>0.5</a:t>
                      </a:r>
                    </a:p>
                  </a:txBody>
                  <a:tcPr marL="75259" marR="75259" marT="37630" marB="37630" anchor="ctr">
                    <a:lnL>
                      <a:noFill/>
                    </a:lnL>
                    <a:lnR>
                      <a:noFill/>
                    </a:lnR>
                    <a:lnT>
                      <a:noFill/>
                    </a:lnT>
                    <a:lnB>
                      <a:noFill/>
                    </a:lnB>
                  </a:tcPr>
                </a:tc>
                <a:tc>
                  <a:txBody>
                    <a:bodyPr/>
                    <a:lstStyle/>
                    <a:p>
                      <a:r>
                        <a:rPr lang="en-US" altLang="zh-TW" sz="1500"/>
                        <a:t>0.4</a:t>
                      </a:r>
                    </a:p>
                  </a:txBody>
                  <a:tcPr marL="75259" marR="75259" marT="37630" marB="37630" anchor="ctr">
                    <a:lnL>
                      <a:noFill/>
                    </a:lnL>
                    <a:lnR>
                      <a:noFill/>
                    </a:lnR>
                    <a:lnT>
                      <a:noFill/>
                    </a:lnT>
                    <a:lnB>
                      <a:noFill/>
                    </a:lnB>
                  </a:tcPr>
                </a:tc>
                <a:tc>
                  <a:txBody>
                    <a:bodyPr/>
                    <a:lstStyle/>
                    <a:p>
                      <a:r>
                        <a:rPr lang="en-US" altLang="zh-TW" sz="1500"/>
                        <a:t>0.3</a:t>
                      </a:r>
                    </a:p>
                  </a:txBody>
                  <a:tcPr marL="75259" marR="75259" marT="37630" marB="37630" anchor="ctr">
                    <a:lnL>
                      <a:noFill/>
                    </a:lnL>
                    <a:lnR>
                      <a:noFill/>
                    </a:lnR>
                    <a:lnT>
                      <a:noFill/>
                    </a:lnT>
                    <a:lnB>
                      <a:noFill/>
                    </a:lnB>
                  </a:tcPr>
                </a:tc>
                <a:tc>
                  <a:txBody>
                    <a:bodyPr/>
                    <a:lstStyle/>
                    <a:p>
                      <a:r>
                        <a:rPr lang="en-US" altLang="zh-TW" sz="1500"/>
                        <a:t>0.2</a:t>
                      </a:r>
                    </a:p>
                  </a:txBody>
                  <a:tcPr marL="75259" marR="75259" marT="37630" marB="37630" anchor="ctr">
                    <a:lnL>
                      <a:noFill/>
                    </a:lnL>
                    <a:lnR>
                      <a:noFill/>
                    </a:lnR>
                    <a:lnT>
                      <a:noFill/>
                    </a:lnT>
                    <a:lnB>
                      <a:noFill/>
                    </a:lnB>
                  </a:tcPr>
                </a:tc>
              </a:tr>
              <a:tr h="100762">
                <a:tc>
                  <a:txBody>
                    <a:bodyPr/>
                    <a:lstStyle/>
                    <a:p>
                      <a:r>
                        <a:rPr lang="en-US" altLang="zh-TW" sz="1500"/>
                        <a:t>33.8</a:t>
                      </a:r>
                    </a:p>
                  </a:txBody>
                  <a:tcPr marL="75259" marR="75259" marT="37630" marB="37630" anchor="ctr">
                    <a:lnL>
                      <a:noFill/>
                    </a:lnL>
                    <a:lnR>
                      <a:noFill/>
                    </a:lnR>
                    <a:lnT>
                      <a:noFill/>
                    </a:lnT>
                    <a:lnB>
                      <a:noFill/>
                    </a:lnB>
                  </a:tcPr>
                </a:tc>
                <a:tc>
                  <a:txBody>
                    <a:bodyPr/>
                    <a:lstStyle/>
                    <a:p>
                      <a:r>
                        <a:rPr lang="en-US" altLang="zh-TW" sz="1500"/>
                        <a:t>75</a:t>
                      </a:r>
                    </a:p>
                  </a:txBody>
                  <a:tcPr marL="75259" marR="75259" marT="37630" marB="37630" anchor="ctr">
                    <a:lnL>
                      <a:noFill/>
                    </a:lnL>
                    <a:lnR>
                      <a:noFill/>
                    </a:lnR>
                    <a:lnT>
                      <a:noFill/>
                    </a:lnT>
                    <a:lnB>
                      <a:noFill/>
                    </a:lnB>
                  </a:tcPr>
                </a:tc>
                <a:tc>
                  <a:txBody>
                    <a:bodyPr/>
                    <a:lstStyle/>
                    <a:p>
                      <a:r>
                        <a:rPr lang="en-US" altLang="zh-TW" sz="1500"/>
                        <a:t>0.4</a:t>
                      </a:r>
                    </a:p>
                  </a:txBody>
                  <a:tcPr marL="75259" marR="75259" marT="37630" marB="37630" anchor="ctr">
                    <a:lnL>
                      <a:noFill/>
                    </a:lnL>
                    <a:lnR>
                      <a:noFill/>
                    </a:lnR>
                    <a:lnT>
                      <a:noFill/>
                    </a:lnT>
                    <a:lnB>
                      <a:noFill/>
                    </a:lnB>
                  </a:tcPr>
                </a:tc>
                <a:tc>
                  <a:txBody>
                    <a:bodyPr/>
                    <a:lstStyle/>
                    <a:p>
                      <a:r>
                        <a:rPr lang="en-US" altLang="zh-TW" sz="1500"/>
                        <a:t>-</a:t>
                      </a:r>
                    </a:p>
                  </a:txBody>
                  <a:tcPr marL="75259" marR="75259" marT="37630" marB="37630" anchor="ctr">
                    <a:lnL>
                      <a:noFill/>
                    </a:lnL>
                    <a:lnR>
                      <a:noFill/>
                    </a:lnR>
                    <a:lnT>
                      <a:noFill/>
                    </a:lnT>
                    <a:lnB>
                      <a:noFill/>
                    </a:lnB>
                  </a:tcPr>
                </a:tc>
                <a:tc>
                  <a:txBody>
                    <a:bodyPr/>
                    <a:lstStyle/>
                    <a:p>
                      <a:r>
                        <a:rPr lang="en-US" altLang="zh-TW" sz="1500"/>
                        <a:t>-</a:t>
                      </a:r>
                    </a:p>
                  </a:txBody>
                  <a:tcPr marL="75259" marR="75259" marT="37630" marB="37630" anchor="ctr">
                    <a:lnL>
                      <a:noFill/>
                    </a:lnL>
                    <a:lnR>
                      <a:noFill/>
                    </a:lnR>
                    <a:lnT>
                      <a:noFill/>
                    </a:lnT>
                    <a:lnB>
                      <a:noFill/>
                    </a:lnB>
                  </a:tcPr>
                </a:tc>
                <a:tc>
                  <a:txBody>
                    <a:bodyPr/>
                    <a:lstStyle/>
                    <a:p>
                      <a:r>
                        <a:rPr lang="en-US" altLang="zh-TW" sz="1500"/>
                        <a:t>-</a:t>
                      </a:r>
                    </a:p>
                  </a:txBody>
                  <a:tcPr marL="75259" marR="75259" marT="37630" marB="37630" anchor="ctr">
                    <a:lnL>
                      <a:noFill/>
                    </a:lnL>
                    <a:lnR>
                      <a:noFill/>
                    </a:lnR>
                    <a:lnT>
                      <a:noFill/>
                    </a:lnT>
                    <a:lnB>
                      <a:noFill/>
                    </a:lnB>
                  </a:tcPr>
                </a:tc>
              </a:tr>
              <a:tr h="100762">
                <a:tc>
                  <a:txBody>
                    <a:bodyPr/>
                    <a:lstStyle/>
                    <a:p>
                      <a:r>
                        <a:rPr lang="en-US" altLang="zh-TW" sz="1500"/>
                        <a:t>60.0</a:t>
                      </a:r>
                    </a:p>
                  </a:txBody>
                  <a:tcPr marL="75259" marR="75259" marT="37630" marB="37630" anchor="ctr">
                    <a:lnL>
                      <a:noFill/>
                    </a:lnL>
                    <a:lnR>
                      <a:noFill/>
                    </a:lnR>
                    <a:lnT>
                      <a:noFill/>
                    </a:lnT>
                    <a:lnB>
                      <a:noFill/>
                    </a:lnB>
                  </a:tcPr>
                </a:tc>
                <a:tc>
                  <a:txBody>
                    <a:bodyPr/>
                    <a:lstStyle/>
                    <a:p>
                      <a:r>
                        <a:rPr lang="en-US" altLang="zh-TW" sz="1500" dirty="0"/>
                        <a:t>100</a:t>
                      </a:r>
                    </a:p>
                  </a:txBody>
                  <a:tcPr marL="75259" marR="75259" marT="37630" marB="37630" anchor="ctr">
                    <a:lnL>
                      <a:noFill/>
                    </a:lnL>
                    <a:lnR>
                      <a:noFill/>
                    </a:lnR>
                    <a:lnT>
                      <a:noFill/>
                    </a:lnT>
                    <a:lnB>
                      <a:noFill/>
                    </a:lnB>
                  </a:tcPr>
                </a:tc>
                <a:tc>
                  <a:txBody>
                    <a:bodyPr/>
                    <a:lstStyle/>
                    <a:p>
                      <a:r>
                        <a:rPr lang="en-US" altLang="zh-TW" sz="1500" dirty="0"/>
                        <a:t>0.3</a:t>
                      </a:r>
                    </a:p>
                  </a:txBody>
                  <a:tcPr marL="75259" marR="75259" marT="37630" marB="37630" anchor="ctr">
                    <a:lnL>
                      <a:noFill/>
                    </a:lnL>
                    <a:lnR>
                      <a:noFill/>
                    </a:lnR>
                    <a:lnT>
                      <a:noFill/>
                    </a:lnT>
                    <a:lnB>
                      <a:noFill/>
                    </a:lnB>
                  </a:tcPr>
                </a:tc>
                <a:tc>
                  <a:txBody>
                    <a:bodyPr/>
                    <a:lstStyle/>
                    <a:p>
                      <a:r>
                        <a:rPr lang="en-US" altLang="zh-TW" sz="1500" dirty="0"/>
                        <a:t>-</a:t>
                      </a:r>
                    </a:p>
                  </a:txBody>
                  <a:tcPr marL="75259" marR="75259" marT="37630" marB="37630" anchor="ctr">
                    <a:lnL>
                      <a:noFill/>
                    </a:lnL>
                    <a:lnR>
                      <a:noFill/>
                    </a:lnR>
                    <a:lnT>
                      <a:noFill/>
                    </a:lnT>
                    <a:lnB>
                      <a:noFill/>
                    </a:lnB>
                  </a:tcPr>
                </a:tc>
                <a:tc>
                  <a:txBody>
                    <a:bodyPr/>
                    <a:lstStyle/>
                    <a:p>
                      <a:r>
                        <a:rPr lang="en-US" altLang="zh-TW" sz="1500" dirty="0"/>
                        <a:t>-</a:t>
                      </a:r>
                    </a:p>
                  </a:txBody>
                  <a:tcPr marL="75259" marR="75259" marT="37630" marB="37630" anchor="ctr">
                    <a:lnL>
                      <a:noFill/>
                    </a:lnL>
                    <a:lnR>
                      <a:noFill/>
                    </a:lnR>
                    <a:lnT>
                      <a:noFill/>
                    </a:lnT>
                    <a:lnB>
                      <a:noFill/>
                    </a:lnB>
                  </a:tcPr>
                </a:tc>
                <a:tc>
                  <a:txBody>
                    <a:bodyPr/>
                    <a:lstStyle/>
                    <a:p>
                      <a:r>
                        <a:rPr lang="en-US" altLang="zh-TW" sz="1500" dirty="0"/>
                        <a:t>-</a:t>
                      </a:r>
                    </a:p>
                  </a:txBody>
                  <a:tcPr marL="75259" marR="75259" marT="37630" marB="37630" anchor="ctr">
                    <a:lnL>
                      <a:noFill/>
                    </a:lnL>
                    <a:lnR>
                      <a:noFill/>
                    </a:lnR>
                    <a:lnT>
                      <a:noFill/>
                    </a:lnT>
                    <a:lnB>
                      <a:noFill/>
                    </a:lnB>
                  </a:tcPr>
                </a:tc>
              </a:tr>
            </a:tbl>
          </a:graphicData>
        </a:graphic>
      </p:graphicFrame>
      <p:sp>
        <p:nvSpPr>
          <p:cNvPr id="28673"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85720" y="857232"/>
            <a:ext cx="8229600" cy="4389120"/>
          </a:xfrm>
        </p:spPr>
        <p:txBody>
          <a:bodyPr/>
          <a:lstStyle/>
          <a:p>
            <a:r>
              <a:rPr lang="en-US" altLang="zh-TW" sz="2400" dirty="0" smtClean="0"/>
              <a:t>Coil </a:t>
            </a:r>
            <a:r>
              <a:rPr lang="en-US" altLang="zh-TW" sz="2400" dirty="0" smtClean="0"/>
              <a:t>of 97 Turns </a:t>
            </a:r>
            <a:r>
              <a:rPr lang="en-US" altLang="zh-TW" sz="2400" dirty="0" smtClean="0"/>
              <a:t>Analysis</a:t>
            </a:r>
            <a:endParaRPr lang="en-US" altLang="zh-TW" sz="2400" dirty="0" smtClean="0"/>
          </a:p>
          <a:p>
            <a:pPr>
              <a:buNone/>
            </a:pPr>
            <a:endParaRPr lang="zh-TW" altLang="en-US" dirty="0"/>
          </a:p>
        </p:txBody>
      </p:sp>
      <p:sp>
        <p:nvSpPr>
          <p:cNvPr id="4" name="標題 1"/>
          <p:cNvSpPr>
            <a:spLocks noGrp="1"/>
          </p:cNvSpPr>
          <p:nvPr>
            <p:ph type="title"/>
          </p:nvPr>
        </p:nvSpPr>
        <p:spPr>
          <a:xfrm>
            <a:off x="571472" y="571480"/>
            <a:ext cx="8229600" cy="653210"/>
          </a:xfrm>
        </p:spPr>
        <p:txBody>
          <a:bodyPr>
            <a:normAutofit fontScale="90000"/>
          </a:bodyPr>
          <a:lstStyle/>
          <a:p>
            <a:r>
              <a:rPr lang="en-US" altLang="zh-TW" sz="2800" b="1" dirty="0" smtClean="0"/>
              <a:t>Barry's </a:t>
            </a:r>
            <a:r>
              <a:rPr lang="en-US" altLang="zh-TW" sz="3100" b="1" dirty="0" err="1" smtClean="0"/>
              <a:t>Coilgun</a:t>
            </a:r>
            <a:r>
              <a:rPr lang="en-US" altLang="zh-TW" sz="2800" b="1" dirty="0" smtClean="0"/>
              <a:t>  (2) </a:t>
            </a:r>
            <a:br>
              <a:rPr lang="en-US" altLang="zh-TW" sz="2800" b="1" dirty="0" smtClean="0"/>
            </a:br>
            <a:endParaRPr lang="zh-TW" altLang="en-US" sz="2800" dirty="0"/>
          </a:p>
        </p:txBody>
      </p:sp>
      <p:pic>
        <p:nvPicPr>
          <p:cNvPr id="5" name="圖片 4" descr="dsc04623s_coil_with_97_turns.jpg"/>
          <p:cNvPicPr>
            <a:picLocks noChangeAspect="1"/>
          </p:cNvPicPr>
          <p:nvPr/>
        </p:nvPicPr>
        <p:blipFill>
          <a:blip r:embed="rId2" cstate="print"/>
          <a:stretch>
            <a:fillRect/>
          </a:stretch>
        </p:blipFill>
        <p:spPr>
          <a:xfrm>
            <a:off x="642910" y="1500174"/>
            <a:ext cx="5448300" cy="431800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57158" y="928670"/>
            <a:ext cx="8229600" cy="4389120"/>
          </a:xfrm>
        </p:spPr>
        <p:txBody>
          <a:bodyPr/>
          <a:lstStyle/>
          <a:p>
            <a:r>
              <a:rPr lang="en-US" altLang="zh-TW" sz="2000" dirty="0" smtClean="0"/>
              <a:t>Result: Coil of 84 Turns (velocity)</a:t>
            </a:r>
          </a:p>
          <a:p>
            <a:endParaRPr lang="en-US" altLang="zh-TW" dirty="0" smtClean="0"/>
          </a:p>
          <a:p>
            <a:endParaRPr lang="en-US" altLang="zh-TW" dirty="0" smtClean="0"/>
          </a:p>
          <a:p>
            <a:endParaRPr lang="en-US" altLang="zh-TW" dirty="0" smtClean="0"/>
          </a:p>
          <a:p>
            <a:endParaRPr lang="en-US" altLang="zh-TW" dirty="0" smtClean="0"/>
          </a:p>
          <a:p>
            <a:endParaRPr lang="en-US" altLang="zh-TW" dirty="0" smtClean="0"/>
          </a:p>
          <a:p>
            <a:endParaRPr lang="en-US" altLang="zh-TW" dirty="0" smtClean="0"/>
          </a:p>
          <a:p>
            <a:endParaRPr lang="zh-TW" altLang="en-US" dirty="0"/>
          </a:p>
        </p:txBody>
      </p:sp>
      <p:sp>
        <p:nvSpPr>
          <p:cNvPr id="4" name="標題 1"/>
          <p:cNvSpPr>
            <a:spLocks noGrp="1"/>
          </p:cNvSpPr>
          <p:nvPr>
            <p:ph type="title"/>
          </p:nvPr>
        </p:nvSpPr>
        <p:spPr>
          <a:xfrm>
            <a:off x="571472" y="571480"/>
            <a:ext cx="8229600" cy="653210"/>
          </a:xfrm>
        </p:spPr>
        <p:txBody>
          <a:bodyPr>
            <a:normAutofit fontScale="90000"/>
          </a:bodyPr>
          <a:lstStyle/>
          <a:p>
            <a:r>
              <a:rPr lang="en-US" altLang="zh-TW" sz="2800" b="1" dirty="0" smtClean="0"/>
              <a:t>Barry's </a:t>
            </a:r>
            <a:r>
              <a:rPr lang="en-US" altLang="zh-TW" sz="3100" b="1" dirty="0" err="1" smtClean="0"/>
              <a:t>Coilgun</a:t>
            </a:r>
            <a:r>
              <a:rPr lang="en-US" altLang="zh-TW" sz="2800" b="1" dirty="0" smtClean="0"/>
              <a:t>  (2) </a:t>
            </a:r>
            <a:br>
              <a:rPr lang="en-US" altLang="zh-TW" sz="2800" b="1" dirty="0" smtClean="0"/>
            </a:br>
            <a:endParaRPr lang="zh-TW" altLang="en-US" sz="2800" dirty="0"/>
          </a:p>
        </p:txBody>
      </p:sp>
      <p:graphicFrame>
        <p:nvGraphicFramePr>
          <p:cNvPr id="5" name="表格 4"/>
          <p:cNvGraphicFramePr>
            <a:graphicFrameLocks noGrp="1"/>
          </p:cNvGraphicFramePr>
          <p:nvPr/>
        </p:nvGraphicFramePr>
        <p:xfrm>
          <a:off x="214284" y="1357298"/>
          <a:ext cx="5500729" cy="2515045"/>
        </p:xfrm>
        <a:graphic>
          <a:graphicData uri="http://schemas.openxmlformats.org/drawingml/2006/table">
            <a:tbl>
              <a:tblPr/>
              <a:tblGrid>
                <a:gridCol w="743345"/>
                <a:gridCol w="631838"/>
                <a:gridCol w="687591"/>
                <a:gridCol w="687591"/>
                <a:gridCol w="687591"/>
                <a:gridCol w="687591"/>
                <a:gridCol w="687591"/>
                <a:gridCol w="687591"/>
              </a:tblGrid>
              <a:tr h="336779">
                <a:tc>
                  <a:txBody>
                    <a:bodyPr/>
                    <a:lstStyle/>
                    <a:p>
                      <a:r>
                        <a:rPr lang="en-US" sz="1100" dirty="0"/>
                        <a:t>Projectile:</a:t>
                      </a:r>
                    </a:p>
                  </a:txBody>
                  <a:tcPr marL="58057" marR="58057" marT="29029" marB="29029" anchor="ctr">
                    <a:lnL>
                      <a:noFill/>
                    </a:lnL>
                    <a:lnR>
                      <a:noFill/>
                    </a:lnR>
                    <a:lnT>
                      <a:noFill/>
                    </a:lnT>
                    <a:lnB>
                      <a:noFill/>
                    </a:lnB>
                  </a:tcPr>
                </a:tc>
                <a:tc>
                  <a:txBody>
                    <a:bodyPr/>
                    <a:lstStyle/>
                    <a:p>
                      <a:r>
                        <a:rPr lang="zh-TW" altLang="en-US" sz="1100" dirty="0"/>
                        <a:t> </a:t>
                      </a:r>
                    </a:p>
                  </a:txBody>
                  <a:tcPr marL="58057" marR="58057" marT="29029" marB="29029" anchor="ctr">
                    <a:lnL>
                      <a:noFill/>
                    </a:lnL>
                    <a:lnR>
                      <a:noFill/>
                    </a:lnR>
                    <a:lnT>
                      <a:noFill/>
                    </a:lnT>
                    <a:lnB>
                      <a:noFill/>
                    </a:lnB>
                  </a:tcPr>
                </a:tc>
                <a:tc>
                  <a:txBody>
                    <a:bodyPr/>
                    <a:lstStyle/>
                    <a:p>
                      <a:r>
                        <a:rPr lang="en-US" sz="1100" dirty="0"/>
                        <a:t>A</a:t>
                      </a:r>
                    </a:p>
                  </a:txBody>
                  <a:tcPr marL="58057" marR="58057" marT="29029" marB="29029" anchor="ctr">
                    <a:lnL>
                      <a:noFill/>
                    </a:lnL>
                    <a:lnR>
                      <a:noFill/>
                    </a:lnR>
                    <a:lnT>
                      <a:noFill/>
                    </a:lnT>
                    <a:lnB>
                      <a:noFill/>
                    </a:lnB>
                  </a:tcPr>
                </a:tc>
                <a:tc>
                  <a:txBody>
                    <a:bodyPr/>
                    <a:lstStyle/>
                    <a:p>
                      <a:r>
                        <a:rPr lang="en-US" sz="1100"/>
                        <a:t>C</a:t>
                      </a:r>
                    </a:p>
                  </a:txBody>
                  <a:tcPr marL="58057" marR="58057" marT="29029" marB="29029" anchor="ctr">
                    <a:lnL>
                      <a:noFill/>
                    </a:lnL>
                    <a:lnR>
                      <a:noFill/>
                    </a:lnR>
                    <a:lnT>
                      <a:noFill/>
                    </a:lnT>
                    <a:lnB>
                      <a:noFill/>
                    </a:lnB>
                  </a:tcPr>
                </a:tc>
                <a:tc>
                  <a:txBody>
                    <a:bodyPr/>
                    <a:lstStyle/>
                    <a:p>
                      <a:r>
                        <a:rPr lang="en-US" sz="1100"/>
                        <a:t>D</a:t>
                      </a:r>
                    </a:p>
                  </a:txBody>
                  <a:tcPr marL="58057" marR="58057" marT="29029" marB="29029" anchor="ctr">
                    <a:lnL>
                      <a:noFill/>
                    </a:lnL>
                    <a:lnR>
                      <a:noFill/>
                    </a:lnR>
                    <a:lnT>
                      <a:noFill/>
                    </a:lnT>
                    <a:lnB>
                      <a:noFill/>
                    </a:lnB>
                  </a:tcPr>
                </a:tc>
                <a:tc>
                  <a:txBody>
                    <a:bodyPr/>
                    <a:lstStyle/>
                    <a:p>
                      <a:r>
                        <a:rPr lang="en-US" sz="1100" dirty="0"/>
                        <a:t>E</a:t>
                      </a:r>
                    </a:p>
                  </a:txBody>
                  <a:tcPr marL="58057" marR="58057" marT="29029" marB="29029" anchor="ctr">
                    <a:lnL>
                      <a:noFill/>
                    </a:lnL>
                    <a:lnR>
                      <a:noFill/>
                    </a:lnR>
                    <a:lnT>
                      <a:noFill/>
                    </a:lnT>
                    <a:lnB>
                      <a:noFill/>
                    </a:lnB>
                  </a:tcPr>
                </a:tc>
                <a:tc>
                  <a:txBody>
                    <a:bodyPr/>
                    <a:lstStyle/>
                    <a:p>
                      <a:r>
                        <a:rPr lang="en-US" sz="1100"/>
                        <a:t>F</a:t>
                      </a:r>
                    </a:p>
                  </a:txBody>
                  <a:tcPr marL="58057" marR="58057" marT="29029" marB="29029" anchor="ctr">
                    <a:lnL>
                      <a:noFill/>
                    </a:lnL>
                    <a:lnR>
                      <a:noFill/>
                    </a:lnR>
                    <a:lnT>
                      <a:noFill/>
                    </a:lnT>
                    <a:lnB>
                      <a:noFill/>
                    </a:lnB>
                  </a:tcPr>
                </a:tc>
                <a:tc>
                  <a:txBody>
                    <a:bodyPr/>
                    <a:lstStyle/>
                    <a:p>
                      <a:r>
                        <a:rPr lang="en-US" sz="1100"/>
                        <a:t>G</a:t>
                      </a:r>
                    </a:p>
                  </a:txBody>
                  <a:tcPr marL="58057" marR="58057" marT="29029" marB="29029" anchor="ctr">
                    <a:lnL>
                      <a:noFill/>
                    </a:lnL>
                    <a:lnR>
                      <a:noFill/>
                    </a:lnR>
                    <a:lnT>
                      <a:noFill/>
                    </a:lnT>
                    <a:lnB>
                      <a:noFill/>
                    </a:lnB>
                  </a:tcPr>
                </a:tc>
              </a:tr>
              <a:tr h="841948">
                <a:tc>
                  <a:txBody>
                    <a:bodyPr/>
                    <a:lstStyle/>
                    <a:p>
                      <a:r>
                        <a:rPr lang="en-US" sz="1100" dirty="0"/>
                        <a:t>Potential</a:t>
                      </a:r>
                      <a:br>
                        <a:rPr lang="en-US" sz="1100" dirty="0"/>
                      </a:br>
                      <a:r>
                        <a:rPr lang="en-US" sz="1100" dirty="0"/>
                        <a:t>energy</a:t>
                      </a:r>
                      <a:br>
                        <a:rPr lang="en-US" sz="1100" dirty="0"/>
                      </a:br>
                      <a:r>
                        <a:rPr lang="en-US" sz="1100" dirty="0"/>
                        <a:t>(joules)</a:t>
                      </a:r>
                    </a:p>
                  </a:txBody>
                  <a:tcPr marL="58057" marR="58057" marT="29029" marB="29029" anchor="ctr">
                    <a:lnL>
                      <a:noFill/>
                    </a:lnL>
                    <a:lnR>
                      <a:noFill/>
                    </a:lnR>
                    <a:lnT>
                      <a:noFill/>
                    </a:lnT>
                    <a:lnB>
                      <a:noFill/>
                    </a:lnB>
                  </a:tcPr>
                </a:tc>
                <a:tc>
                  <a:txBody>
                    <a:bodyPr/>
                    <a:lstStyle/>
                    <a:p>
                      <a:r>
                        <a:rPr lang="en-US" sz="1100"/>
                        <a:t/>
                      </a:r>
                      <a:br>
                        <a:rPr lang="en-US" sz="1100"/>
                      </a:br>
                      <a:r>
                        <a:rPr lang="en-US" sz="1100"/>
                        <a:t>Charge</a:t>
                      </a:r>
                      <a:br>
                        <a:rPr lang="en-US" sz="1100"/>
                      </a:br>
                      <a:r>
                        <a:rPr lang="en-US" sz="1100"/>
                        <a:t>(volts)</a:t>
                      </a:r>
                    </a:p>
                  </a:txBody>
                  <a:tcPr marL="58057" marR="58057" marT="29029" marB="29029" anchor="ctr">
                    <a:lnL>
                      <a:noFill/>
                    </a:lnL>
                    <a:lnR>
                      <a:noFill/>
                    </a:lnR>
                    <a:lnT>
                      <a:noFill/>
                    </a:lnT>
                    <a:lnB>
                      <a:noFill/>
                    </a:lnB>
                  </a:tcPr>
                </a:tc>
                <a:tc>
                  <a:txBody>
                    <a:bodyPr/>
                    <a:lstStyle/>
                    <a:p>
                      <a:r>
                        <a:rPr lang="en-US" sz="1100"/>
                        <a:t/>
                      </a:r>
                      <a:br>
                        <a:rPr lang="en-US" sz="1100"/>
                      </a:br>
                      <a:r>
                        <a:rPr lang="en-US" sz="1100"/>
                        <a:t>Velocity</a:t>
                      </a:r>
                      <a:br>
                        <a:rPr lang="en-US" sz="1100"/>
                      </a:br>
                      <a:r>
                        <a:rPr lang="en-US" sz="1100"/>
                        <a:t>(m/s)</a:t>
                      </a:r>
                    </a:p>
                  </a:txBody>
                  <a:tcPr marL="58057" marR="58057" marT="29029" marB="29029" anchor="ctr">
                    <a:lnL>
                      <a:noFill/>
                    </a:lnL>
                    <a:lnR>
                      <a:noFill/>
                    </a:lnR>
                    <a:lnT>
                      <a:noFill/>
                    </a:lnT>
                    <a:lnB>
                      <a:noFill/>
                    </a:lnB>
                  </a:tcPr>
                </a:tc>
                <a:tc>
                  <a:txBody>
                    <a:bodyPr/>
                    <a:lstStyle/>
                    <a:p>
                      <a:r>
                        <a:rPr lang="en-US" sz="1100"/>
                        <a:t/>
                      </a:r>
                      <a:br>
                        <a:rPr lang="en-US" sz="1100"/>
                      </a:br>
                      <a:r>
                        <a:rPr lang="en-US" sz="1100"/>
                        <a:t>Velocity</a:t>
                      </a:r>
                      <a:br>
                        <a:rPr lang="en-US" sz="1100"/>
                      </a:br>
                      <a:r>
                        <a:rPr lang="en-US" sz="1100"/>
                        <a:t>(m/s)</a:t>
                      </a:r>
                    </a:p>
                  </a:txBody>
                  <a:tcPr marL="58057" marR="58057" marT="29029" marB="29029" anchor="ctr">
                    <a:lnL>
                      <a:noFill/>
                    </a:lnL>
                    <a:lnR>
                      <a:noFill/>
                    </a:lnR>
                    <a:lnT>
                      <a:noFill/>
                    </a:lnT>
                    <a:lnB>
                      <a:noFill/>
                    </a:lnB>
                  </a:tcPr>
                </a:tc>
                <a:tc>
                  <a:txBody>
                    <a:bodyPr/>
                    <a:lstStyle/>
                    <a:p>
                      <a:r>
                        <a:rPr lang="en-US" sz="1100"/>
                        <a:t/>
                      </a:r>
                      <a:br>
                        <a:rPr lang="en-US" sz="1100"/>
                      </a:br>
                      <a:r>
                        <a:rPr lang="en-US" sz="1100"/>
                        <a:t>Velocity</a:t>
                      </a:r>
                      <a:br>
                        <a:rPr lang="en-US" sz="1100"/>
                      </a:br>
                      <a:r>
                        <a:rPr lang="en-US" sz="1100"/>
                        <a:t>(m/s)</a:t>
                      </a:r>
                    </a:p>
                  </a:txBody>
                  <a:tcPr marL="58057" marR="58057" marT="29029" marB="29029" anchor="ctr">
                    <a:lnL>
                      <a:noFill/>
                    </a:lnL>
                    <a:lnR>
                      <a:noFill/>
                    </a:lnR>
                    <a:lnT>
                      <a:noFill/>
                    </a:lnT>
                    <a:lnB>
                      <a:noFill/>
                    </a:lnB>
                  </a:tcPr>
                </a:tc>
                <a:tc>
                  <a:txBody>
                    <a:bodyPr/>
                    <a:lstStyle/>
                    <a:p>
                      <a:r>
                        <a:rPr lang="en-US" sz="1100"/>
                        <a:t/>
                      </a:r>
                      <a:br>
                        <a:rPr lang="en-US" sz="1100"/>
                      </a:br>
                      <a:r>
                        <a:rPr lang="en-US" sz="1100"/>
                        <a:t>Velocity</a:t>
                      </a:r>
                      <a:br>
                        <a:rPr lang="en-US" sz="1100"/>
                      </a:br>
                      <a:r>
                        <a:rPr lang="en-US" sz="1100"/>
                        <a:t>(m/s)</a:t>
                      </a:r>
                    </a:p>
                  </a:txBody>
                  <a:tcPr marL="58057" marR="58057" marT="29029" marB="29029" anchor="ctr">
                    <a:lnL>
                      <a:noFill/>
                    </a:lnL>
                    <a:lnR>
                      <a:noFill/>
                    </a:lnR>
                    <a:lnT>
                      <a:noFill/>
                    </a:lnT>
                    <a:lnB>
                      <a:noFill/>
                    </a:lnB>
                  </a:tcPr>
                </a:tc>
                <a:tc>
                  <a:txBody>
                    <a:bodyPr/>
                    <a:lstStyle/>
                    <a:p>
                      <a:r>
                        <a:rPr lang="en-US" sz="1100"/>
                        <a:t/>
                      </a:r>
                      <a:br>
                        <a:rPr lang="en-US" sz="1100"/>
                      </a:br>
                      <a:r>
                        <a:rPr lang="en-US" sz="1100"/>
                        <a:t>Velocity</a:t>
                      </a:r>
                      <a:br>
                        <a:rPr lang="en-US" sz="1100"/>
                      </a:br>
                      <a:r>
                        <a:rPr lang="en-US" sz="1100"/>
                        <a:t>(m/s)</a:t>
                      </a:r>
                    </a:p>
                  </a:txBody>
                  <a:tcPr marL="58057" marR="58057" marT="29029" marB="29029" anchor="ctr">
                    <a:lnL>
                      <a:noFill/>
                    </a:lnL>
                    <a:lnR>
                      <a:noFill/>
                    </a:lnR>
                    <a:lnT>
                      <a:noFill/>
                    </a:lnT>
                    <a:lnB>
                      <a:noFill/>
                    </a:lnB>
                  </a:tcPr>
                </a:tc>
                <a:tc>
                  <a:txBody>
                    <a:bodyPr/>
                    <a:lstStyle/>
                    <a:p>
                      <a:r>
                        <a:rPr lang="en-US" sz="1100"/>
                        <a:t/>
                      </a:r>
                      <a:br>
                        <a:rPr lang="en-US" sz="1100"/>
                      </a:br>
                      <a:r>
                        <a:rPr lang="en-US" sz="1100"/>
                        <a:t>Velocity</a:t>
                      </a:r>
                      <a:br>
                        <a:rPr lang="en-US" sz="1100"/>
                      </a:br>
                      <a:r>
                        <a:rPr lang="en-US" sz="1100"/>
                        <a:t>(m/s)</a:t>
                      </a:r>
                    </a:p>
                  </a:txBody>
                  <a:tcPr marL="58057" marR="58057" marT="29029" marB="29029" anchor="ctr">
                    <a:lnL>
                      <a:noFill/>
                    </a:lnL>
                    <a:lnR>
                      <a:noFill/>
                    </a:lnR>
                    <a:lnT>
                      <a:noFill/>
                    </a:lnT>
                    <a:lnB>
                      <a:noFill/>
                    </a:lnB>
                  </a:tcPr>
                </a:tc>
              </a:tr>
              <a:tr h="235745">
                <a:tc>
                  <a:txBody>
                    <a:bodyPr/>
                    <a:lstStyle/>
                    <a:p>
                      <a:r>
                        <a:rPr lang="en-US" sz="1100"/>
                        <a:t>0.6 J</a:t>
                      </a:r>
                    </a:p>
                  </a:txBody>
                  <a:tcPr marL="58057" marR="58057" marT="29029" marB="29029" anchor="ctr">
                    <a:lnL>
                      <a:noFill/>
                    </a:lnL>
                    <a:lnR>
                      <a:noFill/>
                    </a:lnR>
                    <a:lnT>
                      <a:noFill/>
                    </a:lnT>
                    <a:lnB>
                      <a:noFill/>
                    </a:lnB>
                  </a:tcPr>
                </a:tc>
                <a:tc>
                  <a:txBody>
                    <a:bodyPr/>
                    <a:lstStyle/>
                    <a:p>
                      <a:r>
                        <a:rPr lang="en-US" sz="1100"/>
                        <a:t>10 v</a:t>
                      </a:r>
                    </a:p>
                  </a:txBody>
                  <a:tcPr marL="58057" marR="58057" marT="29029" marB="29029" anchor="ctr">
                    <a:lnL>
                      <a:noFill/>
                    </a:lnL>
                    <a:lnR>
                      <a:noFill/>
                    </a:lnR>
                    <a:lnT>
                      <a:noFill/>
                    </a:lnT>
                    <a:lnB>
                      <a:noFill/>
                    </a:lnB>
                  </a:tcPr>
                </a:tc>
                <a:tc>
                  <a:txBody>
                    <a:bodyPr/>
                    <a:lstStyle/>
                    <a:p>
                      <a:r>
                        <a:rPr lang="en-US" altLang="zh-TW" sz="1100"/>
                        <a:t>0.0</a:t>
                      </a:r>
                    </a:p>
                  </a:txBody>
                  <a:tcPr marL="58057" marR="58057" marT="29029" marB="29029" anchor="ctr">
                    <a:lnL>
                      <a:noFill/>
                    </a:lnL>
                    <a:lnR>
                      <a:noFill/>
                    </a:lnR>
                    <a:lnT>
                      <a:noFill/>
                    </a:lnT>
                    <a:lnB>
                      <a:noFill/>
                    </a:lnB>
                  </a:tcPr>
                </a:tc>
                <a:tc>
                  <a:txBody>
                    <a:bodyPr/>
                    <a:lstStyle/>
                    <a:p>
                      <a:r>
                        <a:rPr lang="en-US" altLang="zh-TW" sz="1100"/>
                        <a:t>-</a:t>
                      </a:r>
                    </a:p>
                  </a:txBody>
                  <a:tcPr marL="58057" marR="58057" marT="29029" marB="29029" anchor="ctr">
                    <a:lnL>
                      <a:noFill/>
                    </a:lnL>
                    <a:lnR>
                      <a:noFill/>
                    </a:lnR>
                    <a:lnT>
                      <a:noFill/>
                    </a:lnT>
                    <a:lnB>
                      <a:noFill/>
                    </a:lnB>
                  </a:tcPr>
                </a:tc>
                <a:tc>
                  <a:txBody>
                    <a:bodyPr/>
                    <a:lstStyle/>
                    <a:p>
                      <a:r>
                        <a:rPr lang="en-US" altLang="zh-TW" sz="1100"/>
                        <a:t>-</a:t>
                      </a:r>
                    </a:p>
                  </a:txBody>
                  <a:tcPr marL="58057" marR="58057" marT="29029" marB="29029" anchor="ctr">
                    <a:lnL>
                      <a:noFill/>
                    </a:lnL>
                    <a:lnR>
                      <a:noFill/>
                    </a:lnR>
                    <a:lnT>
                      <a:noFill/>
                    </a:lnT>
                    <a:lnB>
                      <a:noFill/>
                    </a:lnB>
                  </a:tcPr>
                </a:tc>
                <a:tc>
                  <a:txBody>
                    <a:bodyPr/>
                    <a:lstStyle/>
                    <a:p>
                      <a:r>
                        <a:rPr lang="en-US" altLang="zh-TW" sz="1100"/>
                        <a:t>-</a:t>
                      </a:r>
                    </a:p>
                  </a:txBody>
                  <a:tcPr marL="58057" marR="58057" marT="29029" marB="29029" anchor="ctr">
                    <a:lnL>
                      <a:noFill/>
                    </a:lnL>
                    <a:lnR>
                      <a:noFill/>
                    </a:lnR>
                    <a:lnT>
                      <a:noFill/>
                    </a:lnT>
                    <a:lnB>
                      <a:noFill/>
                    </a:lnB>
                  </a:tcPr>
                </a:tc>
                <a:tc>
                  <a:txBody>
                    <a:bodyPr/>
                    <a:lstStyle/>
                    <a:p>
                      <a:r>
                        <a:rPr lang="en-US" altLang="zh-TW" sz="1100"/>
                        <a:t>-</a:t>
                      </a:r>
                    </a:p>
                  </a:txBody>
                  <a:tcPr marL="58057" marR="58057" marT="29029" marB="29029" anchor="ctr">
                    <a:lnL>
                      <a:noFill/>
                    </a:lnL>
                    <a:lnR>
                      <a:noFill/>
                    </a:lnR>
                    <a:lnT>
                      <a:noFill/>
                    </a:lnT>
                    <a:lnB>
                      <a:noFill/>
                    </a:lnB>
                  </a:tcPr>
                </a:tc>
                <a:tc>
                  <a:txBody>
                    <a:bodyPr/>
                    <a:lstStyle/>
                    <a:p>
                      <a:r>
                        <a:rPr lang="en-US" altLang="zh-TW" sz="1100"/>
                        <a:t>-</a:t>
                      </a:r>
                    </a:p>
                  </a:txBody>
                  <a:tcPr marL="58057" marR="58057" marT="29029" marB="29029" anchor="ctr">
                    <a:lnL>
                      <a:noFill/>
                    </a:lnL>
                    <a:lnR>
                      <a:noFill/>
                    </a:lnR>
                    <a:lnT>
                      <a:noFill/>
                    </a:lnT>
                    <a:lnB>
                      <a:noFill/>
                    </a:lnB>
                  </a:tcPr>
                </a:tc>
              </a:tr>
              <a:tr h="235745">
                <a:tc>
                  <a:txBody>
                    <a:bodyPr/>
                    <a:lstStyle/>
                    <a:p>
                      <a:r>
                        <a:rPr lang="en-US" altLang="zh-TW" sz="1100"/>
                        <a:t>2.4</a:t>
                      </a:r>
                    </a:p>
                  </a:txBody>
                  <a:tcPr marL="58057" marR="58057" marT="29029" marB="29029" anchor="ctr">
                    <a:lnL>
                      <a:noFill/>
                    </a:lnL>
                    <a:lnR>
                      <a:noFill/>
                    </a:lnR>
                    <a:lnT>
                      <a:noFill/>
                    </a:lnT>
                    <a:lnB>
                      <a:noFill/>
                    </a:lnB>
                  </a:tcPr>
                </a:tc>
                <a:tc>
                  <a:txBody>
                    <a:bodyPr/>
                    <a:lstStyle/>
                    <a:p>
                      <a:r>
                        <a:rPr lang="en-US" altLang="zh-TW" sz="1100"/>
                        <a:t>20</a:t>
                      </a:r>
                    </a:p>
                  </a:txBody>
                  <a:tcPr marL="58057" marR="58057" marT="29029" marB="29029" anchor="ctr">
                    <a:lnL>
                      <a:noFill/>
                    </a:lnL>
                    <a:lnR>
                      <a:noFill/>
                    </a:lnR>
                    <a:lnT>
                      <a:noFill/>
                    </a:lnT>
                    <a:lnB>
                      <a:noFill/>
                    </a:lnB>
                  </a:tcPr>
                </a:tc>
                <a:tc>
                  <a:txBody>
                    <a:bodyPr/>
                    <a:lstStyle/>
                    <a:p>
                      <a:r>
                        <a:rPr lang="en-US" altLang="zh-TW" sz="1100"/>
                        <a:t>2.289</a:t>
                      </a:r>
                    </a:p>
                  </a:txBody>
                  <a:tcPr marL="58057" marR="58057" marT="29029" marB="29029" anchor="ctr">
                    <a:lnL>
                      <a:noFill/>
                    </a:lnL>
                    <a:lnR>
                      <a:noFill/>
                    </a:lnR>
                    <a:lnT>
                      <a:noFill/>
                    </a:lnT>
                    <a:lnB>
                      <a:noFill/>
                    </a:lnB>
                  </a:tcPr>
                </a:tc>
                <a:tc>
                  <a:txBody>
                    <a:bodyPr/>
                    <a:lstStyle/>
                    <a:p>
                      <a:r>
                        <a:rPr lang="en-US" altLang="zh-TW" sz="1100"/>
                        <a:t>-</a:t>
                      </a:r>
                    </a:p>
                  </a:txBody>
                  <a:tcPr marL="58057" marR="58057" marT="29029" marB="29029" anchor="ctr">
                    <a:lnL>
                      <a:noFill/>
                    </a:lnL>
                    <a:lnR>
                      <a:noFill/>
                    </a:lnR>
                    <a:lnT>
                      <a:noFill/>
                    </a:lnT>
                    <a:lnB>
                      <a:noFill/>
                    </a:lnB>
                  </a:tcPr>
                </a:tc>
                <a:tc>
                  <a:txBody>
                    <a:bodyPr/>
                    <a:lstStyle/>
                    <a:p>
                      <a:r>
                        <a:rPr lang="en-US" altLang="zh-TW" sz="1100"/>
                        <a:t>-</a:t>
                      </a:r>
                    </a:p>
                  </a:txBody>
                  <a:tcPr marL="58057" marR="58057" marT="29029" marB="29029" anchor="ctr">
                    <a:lnL>
                      <a:noFill/>
                    </a:lnL>
                    <a:lnR>
                      <a:noFill/>
                    </a:lnR>
                    <a:lnT>
                      <a:noFill/>
                    </a:lnT>
                    <a:lnB>
                      <a:noFill/>
                    </a:lnB>
                  </a:tcPr>
                </a:tc>
                <a:tc>
                  <a:txBody>
                    <a:bodyPr/>
                    <a:lstStyle/>
                    <a:p>
                      <a:r>
                        <a:rPr lang="en-US" altLang="zh-TW" sz="1100"/>
                        <a:t>-</a:t>
                      </a:r>
                    </a:p>
                  </a:txBody>
                  <a:tcPr marL="58057" marR="58057" marT="29029" marB="29029" anchor="ctr">
                    <a:lnL>
                      <a:noFill/>
                    </a:lnL>
                    <a:lnR>
                      <a:noFill/>
                    </a:lnR>
                    <a:lnT>
                      <a:noFill/>
                    </a:lnT>
                    <a:lnB>
                      <a:noFill/>
                    </a:lnB>
                  </a:tcPr>
                </a:tc>
                <a:tc>
                  <a:txBody>
                    <a:bodyPr/>
                    <a:lstStyle/>
                    <a:p>
                      <a:r>
                        <a:rPr lang="en-US" altLang="zh-TW" sz="1100"/>
                        <a:t>-</a:t>
                      </a:r>
                    </a:p>
                  </a:txBody>
                  <a:tcPr marL="58057" marR="58057" marT="29029" marB="29029" anchor="ctr">
                    <a:lnL>
                      <a:noFill/>
                    </a:lnL>
                    <a:lnR>
                      <a:noFill/>
                    </a:lnR>
                    <a:lnT>
                      <a:noFill/>
                    </a:lnT>
                    <a:lnB>
                      <a:noFill/>
                    </a:lnB>
                  </a:tcPr>
                </a:tc>
                <a:tc>
                  <a:txBody>
                    <a:bodyPr/>
                    <a:lstStyle/>
                    <a:p>
                      <a:r>
                        <a:rPr lang="en-US" altLang="zh-TW" sz="1100"/>
                        <a:t>-</a:t>
                      </a:r>
                    </a:p>
                  </a:txBody>
                  <a:tcPr marL="58057" marR="58057" marT="29029" marB="29029" anchor="ctr">
                    <a:lnL>
                      <a:noFill/>
                    </a:lnL>
                    <a:lnR>
                      <a:noFill/>
                    </a:lnR>
                    <a:lnT>
                      <a:noFill/>
                    </a:lnT>
                    <a:lnB>
                      <a:noFill/>
                    </a:lnB>
                  </a:tcPr>
                </a:tc>
              </a:tr>
              <a:tr h="235745">
                <a:tc>
                  <a:txBody>
                    <a:bodyPr/>
                    <a:lstStyle/>
                    <a:p>
                      <a:r>
                        <a:rPr lang="zh-TW" altLang="en-US" sz="1100"/>
                        <a:t/>
                      </a:r>
                      <a:br>
                        <a:rPr lang="zh-TW" altLang="en-US" sz="1100"/>
                      </a:br>
                      <a:r>
                        <a:rPr lang="en-US" altLang="zh-TW" sz="1100"/>
                        <a:t>5.4</a:t>
                      </a:r>
                    </a:p>
                  </a:txBody>
                  <a:tcPr marL="58057" marR="58057" marT="29029" marB="29029" anchor="ctr">
                    <a:lnL>
                      <a:noFill/>
                    </a:lnL>
                    <a:lnR>
                      <a:noFill/>
                    </a:lnR>
                    <a:lnT>
                      <a:noFill/>
                    </a:lnT>
                    <a:lnB>
                      <a:noFill/>
                    </a:lnB>
                  </a:tcPr>
                </a:tc>
                <a:tc>
                  <a:txBody>
                    <a:bodyPr/>
                    <a:lstStyle/>
                    <a:p>
                      <a:r>
                        <a:rPr lang="en-US" altLang="zh-TW" sz="1100"/>
                        <a:t>30</a:t>
                      </a:r>
                    </a:p>
                  </a:txBody>
                  <a:tcPr marL="58057" marR="58057" marT="29029" marB="29029" anchor="ctr">
                    <a:lnL>
                      <a:noFill/>
                    </a:lnL>
                    <a:lnR>
                      <a:noFill/>
                    </a:lnR>
                    <a:lnT>
                      <a:noFill/>
                    </a:lnT>
                    <a:lnB>
                      <a:noFill/>
                    </a:lnB>
                  </a:tcPr>
                </a:tc>
                <a:tc>
                  <a:txBody>
                    <a:bodyPr/>
                    <a:lstStyle/>
                    <a:p>
                      <a:r>
                        <a:rPr lang="en-US" altLang="zh-TW" sz="1100"/>
                        <a:t>3.949</a:t>
                      </a:r>
                    </a:p>
                  </a:txBody>
                  <a:tcPr marL="58057" marR="58057" marT="29029" marB="29029" anchor="ctr">
                    <a:lnL>
                      <a:noFill/>
                    </a:lnL>
                    <a:lnR>
                      <a:noFill/>
                    </a:lnR>
                    <a:lnT>
                      <a:noFill/>
                    </a:lnT>
                    <a:lnB>
                      <a:noFill/>
                    </a:lnB>
                  </a:tcPr>
                </a:tc>
                <a:tc>
                  <a:txBody>
                    <a:bodyPr/>
                    <a:lstStyle/>
                    <a:p>
                      <a:r>
                        <a:rPr lang="en-US" altLang="zh-TW" sz="1100"/>
                        <a:t>-</a:t>
                      </a:r>
                    </a:p>
                  </a:txBody>
                  <a:tcPr marL="58057" marR="58057" marT="29029" marB="29029" anchor="ctr">
                    <a:lnL>
                      <a:noFill/>
                    </a:lnL>
                    <a:lnR>
                      <a:noFill/>
                    </a:lnR>
                    <a:lnT>
                      <a:noFill/>
                    </a:lnT>
                    <a:lnB>
                      <a:noFill/>
                    </a:lnB>
                  </a:tcPr>
                </a:tc>
                <a:tc>
                  <a:txBody>
                    <a:bodyPr/>
                    <a:lstStyle/>
                    <a:p>
                      <a:r>
                        <a:rPr lang="en-US" altLang="zh-TW" sz="1100"/>
                        <a:t>-</a:t>
                      </a:r>
                    </a:p>
                  </a:txBody>
                  <a:tcPr marL="58057" marR="58057" marT="29029" marB="29029" anchor="ctr">
                    <a:lnL>
                      <a:noFill/>
                    </a:lnL>
                    <a:lnR>
                      <a:noFill/>
                    </a:lnR>
                    <a:lnT>
                      <a:noFill/>
                    </a:lnT>
                    <a:lnB>
                      <a:noFill/>
                    </a:lnB>
                  </a:tcPr>
                </a:tc>
                <a:tc>
                  <a:txBody>
                    <a:bodyPr/>
                    <a:lstStyle/>
                    <a:p>
                      <a:r>
                        <a:rPr lang="en-US" altLang="zh-TW" sz="1100"/>
                        <a:t>-</a:t>
                      </a:r>
                    </a:p>
                  </a:txBody>
                  <a:tcPr marL="58057" marR="58057" marT="29029" marB="29029" anchor="ctr">
                    <a:lnL>
                      <a:noFill/>
                    </a:lnL>
                    <a:lnR>
                      <a:noFill/>
                    </a:lnR>
                    <a:lnT>
                      <a:noFill/>
                    </a:lnT>
                    <a:lnB>
                      <a:noFill/>
                    </a:lnB>
                  </a:tcPr>
                </a:tc>
                <a:tc>
                  <a:txBody>
                    <a:bodyPr/>
                    <a:lstStyle/>
                    <a:p>
                      <a:r>
                        <a:rPr lang="en-US" altLang="zh-TW" sz="1100"/>
                        <a:t>-</a:t>
                      </a:r>
                    </a:p>
                  </a:txBody>
                  <a:tcPr marL="58057" marR="58057" marT="29029" marB="29029" anchor="ctr">
                    <a:lnL>
                      <a:noFill/>
                    </a:lnL>
                    <a:lnR>
                      <a:noFill/>
                    </a:lnR>
                    <a:lnT>
                      <a:noFill/>
                    </a:lnT>
                    <a:lnB>
                      <a:noFill/>
                    </a:lnB>
                  </a:tcPr>
                </a:tc>
                <a:tc>
                  <a:txBody>
                    <a:bodyPr/>
                    <a:lstStyle/>
                    <a:p>
                      <a:r>
                        <a:rPr lang="en-US" altLang="zh-TW" sz="1100"/>
                        <a:t>-</a:t>
                      </a:r>
                    </a:p>
                  </a:txBody>
                  <a:tcPr marL="58057" marR="58057" marT="29029" marB="29029" anchor="ctr">
                    <a:lnL>
                      <a:noFill/>
                    </a:lnL>
                    <a:lnR>
                      <a:noFill/>
                    </a:lnR>
                    <a:lnT>
                      <a:noFill/>
                    </a:lnT>
                    <a:lnB>
                      <a:noFill/>
                    </a:lnB>
                  </a:tcPr>
                </a:tc>
              </a:tr>
              <a:tr h="235745">
                <a:tc>
                  <a:txBody>
                    <a:bodyPr/>
                    <a:lstStyle/>
                    <a:p>
                      <a:r>
                        <a:rPr lang="en-US" altLang="zh-TW" sz="1100"/>
                        <a:t>9.6</a:t>
                      </a:r>
                    </a:p>
                  </a:txBody>
                  <a:tcPr marL="58057" marR="58057" marT="29029" marB="29029" anchor="ctr">
                    <a:lnL>
                      <a:noFill/>
                    </a:lnL>
                    <a:lnR>
                      <a:noFill/>
                    </a:lnR>
                    <a:lnT>
                      <a:noFill/>
                    </a:lnT>
                    <a:lnB>
                      <a:noFill/>
                    </a:lnB>
                  </a:tcPr>
                </a:tc>
                <a:tc>
                  <a:txBody>
                    <a:bodyPr/>
                    <a:lstStyle/>
                    <a:p>
                      <a:r>
                        <a:rPr lang="en-US" altLang="zh-TW" sz="1100"/>
                        <a:t>40</a:t>
                      </a:r>
                    </a:p>
                  </a:txBody>
                  <a:tcPr marL="58057" marR="58057" marT="29029" marB="29029" anchor="ctr">
                    <a:lnL>
                      <a:noFill/>
                    </a:lnL>
                    <a:lnR>
                      <a:noFill/>
                    </a:lnR>
                    <a:lnT>
                      <a:noFill/>
                    </a:lnT>
                    <a:lnB>
                      <a:noFill/>
                    </a:lnB>
                  </a:tcPr>
                </a:tc>
                <a:tc>
                  <a:txBody>
                    <a:bodyPr/>
                    <a:lstStyle/>
                    <a:p>
                      <a:r>
                        <a:rPr lang="en-US" altLang="zh-TW" sz="1100"/>
                        <a:t>5.494</a:t>
                      </a:r>
                    </a:p>
                  </a:txBody>
                  <a:tcPr marL="58057" marR="58057" marT="29029" marB="29029" anchor="ctr">
                    <a:lnL>
                      <a:noFill/>
                    </a:lnL>
                    <a:lnR>
                      <a:noFill/>
                    </a:lnR>
                    <a:lnT>
                      <a:noFill/>
                    </a:lnT>
                    <a:lnB>
                      <a:noFill/>
                    </a:lnB>
                  </a:tcPr>
                </a:tc>
                <a:tc>
                  <a:txBody>
                    <a:bodyPr/>
                    <a:lstStyle/>
                    <a:p>
                      <a:r>
                        <a:rPr lang="en-US" altLang="zh-TW" sz="1100"/>
                        <a:t>-</a:t>
                      </a:r>
                    </a:p>
                  </a:txBody>
                  <a:tcPr marL="58057" marR="58057" marT="29029" marB="29029" anchor="ctr">
                    <a:lnL>
                      <a:noFill/>
                    </a:lnL>
                    <a:lnR>
                      <a:noFill/>
                    </a:lnR>
                    <a:lnT>
                      <a:noFill/>
                    </a:lnT>
                    <a:lnB>
                      <a:noFill/>
                    </a:lnB>
                  </a:tcPr>
                </a:tc>
                <a:tc>
                  <a:txBody>
                    <a:bodyPr/>
                    <a:lstStyle/>
                    <a:p>
                      <a:r>
                        <a:rPr lang="en-US" altLang="zh-TW" sz="1100"/>
                        <a:t>-</a:t>
                      </a:r>
                    </a:p>
                  </a:txBody>
                  <a:tcPr marL="58057" marR="58057" marT="29029" marB="29029" anchor="ctr">
                    <a:lnL>
                      <a:noFill/>
                    </a:lnL>
                    <a:lnR>
                      <a:noFill/>
                    </a:lnR>
                    <a:lnT>
                      <a:noFill/>
                    </a:lnT>
                    <a:lnB>
                      <a:noFill/>
                    </a:lnB>
                  </a:tcPr>
                </a:tc>
                <a:tc>
                  <a:txBody>
                    <a:bodyPr/>
                    <a:lstStyle/>
                    <a:p>
                      <a:r>
                        <a:rPr lang="en-US" altLang="zh-TW" sz="1100"/>
                        <a:t>-</a:t>
                      </a:r>
                    </a:p>
                  </a:txBody>
                  <a:tcPr marL="58057" marR="58057" marT="29029" marB="29029" anchor="ctr">
                    <a:lnL>
                      <a:noFill/>
                    </a:lnL>
                    <a:lnR>
                      <a:noFill/>
                    </a:lnR>
                    <a:lnT>
                      <a:noFill/>
                    </a:lnT>
                    <a:lnB>
                      <a:noFill/>
                    </a:lnB>
                  </a:tcPr>
                </a:tc>
                <a:tc>
                  <a:txBody>
                    <a:bodyPr/>
                    <a:lstStyle/>
                    <a:p>
                      <a:r>
                        <a:rPr lang="en-US" altLang="zh-TW" sz="1100"/>
                        <a:t>-</a:t>
                      </a:r>
                    </a:p>
                  </a:txBody>
                  <a:tcPr marL="58057" marR="58057" marT="29029" marB="29029" anchor="ctr">
                    <a:lnL>
                      <a:noFill/>
                    </a:lnL>
                    <a:lnR>
                      <a:noFill/>
                    </a:lnR>
                    <a:lnT>
                      <a:noFill/>
                    </a:lnT>
                    <a:lnB>
                      <a:noFill/>
                    </a:lnB>
                  </a:tcPr>
                </a:tc>
                <a:tc>
                  <a:txBody>
                    <a:bodyPr/>
                    <a:lstStyle/>
                    <a:p>
                      <a:r>
                        <a:rPr lang="en-US" altLang="zh-TW" sz="1100"/>
                        <a:t>-</a:t>
                      </a:r>
                    </a:p>
                  </a:txBody>
                  <a:tcPr marL="58057" marR="58057" marT="29029" marB="29029" anchor="ctr">
                    <a:lnL>
                      <a:noFill/>
                    </a:lnL>
                    <a:lnR>
                      <a:noFill/>
                    </a:lnR>
                    <a:lnT>
                      <a:noFill/>
                    </a:lnT>
                    <a:lnB>
                      <a:noFill/>
                    </a:lnB>
                  </a:tcPr>
                </a:tc>
              </a:tr>
              <a:tr h="235745">
                <a:tc>
                  <a:txBody>
                    <a:bodyPr/>
                    <a:lstStyle/>
                    <a:p>
                      <a:r>
                        <a:rPr lang="en-US" altLang="zh-TW" sz="1100"/>
                        <a:t>15.0</a:t>
                      </a:r>
                    </a:p>
                  </a:txBody>
                  <a:tcPr marL="58057" marR="58057" marT="29029" marB="29029" anchor="ctr">
                    <a:lnL>
                      <a:noFill/>
                    </a:lnL>
                    <a:lnR>
                      <a:noFill/>
                    </a:lnR>
                    <a:lnT>
                      <a:noFill/>
                    </a:lnT>
                    <a:lnB>
                      <a:noFill/>
                    </a:lnB>
                  </a:tcPr>
                </a:tc>
                <a:tc>
                  <a:txBody>
                    <a:bodyPr/>
                    <a:lstStyle/>
                    <a:p>
                      <a:r>
                        <a:rPr lang="en-US" altLang="zh-TW" sz="1100"/>
                        <a:t>50</a:t>
                      </a:r>
                    </a:p>
                  </a:txBody>
                  <a:tcPr marL="58057" marR="58057" marT="29029" marB="29029" anchor="ctr">
                    <a:lnL>
                      <a:noFill/>
                    </a:lnL>
                    <a:lnR>
                      <a:noFill/>
                    </a:lnR>
                    <a:lnT>
                      <a:noFill/>
                    </a:lnT>
                    <a:lnB>
                      <a:noFill/>
                    </a:lnB>
                  </a:tcPr>
                </a:tc>
                <a:tc>
                  <a:txBody>
                    <a:bodyPr/>
                    <a:lstStyle/>
                    <a:p>
                      <a:r>
                        <a:rPr lang="en-US" altLang="zh-TW" sz="1100"/>
                        <a:t>6.581</a:t>
                      </a:r>
                    </a:p>
                  </a:txBody>
                  <a:tcPr marL="58057" marR="58057" marT="29029" marB="29029" anchor="ctr">
                    <a:lnL>
                      <a:noFill/>
                    </a:lnL>
                    <a:lnR>
                      <a:noFill/>
                    </a:lnR>
                    <a:lnT>
                      <a:noFill/>
                    </a:lnT>
                    <a:lnB>
                      <a:noFill/>
                    </a:lnB>
                  </a:tcPr>
                </a:tc>
                <a:tc>
                  <a:txBody>
                    <a:bodyPr/>
                    <a:lstStyle/>
                    <a:p>
                      <a:r>
                        <a:rPr lang="en-US" altLang="zh-TW" sz="1100"/>
                        <a:t>8.241</a:t>
                      </a:r>
                    </a:p>
                  </a:txBody>
                  <a:tcPr marL="58057" marR="58057" marT="29029" marB="29029" anchor="ctr">
                    <a:lnL>
                      <a:noFill/>
                    </a:lnL>
                    <a:lnR>
                      <a:noFill/>
                    </a:lnR>
                    <a:lnT>
                      <a:noFill/>
                    </a:lnT>
                    <a:lnB>
                      <a:noFill/>
                    </a:lnB>
                  </a:tcPr>
                </a:tc>
                <a:tc>
                  <a:txBody>
                    <a:bodyPr/>
                    <a:lstStyle/>
                    <a:p>
                      <a:r>
                        <a:rPr lang="en-US" altLang="zh-TW" sz="1100"/>
                        <a:t>8.871</a:t>
                      </a:r>
                    </a:p>
                  </a:txBody>
                  <a:tcPr marL="58057" marR="58057" marT="29029" marB="29029" anchor="ctr">
                    <a:lnL>
                      <a:noFill/>
                    </a:lnL>
                    <a:lnR>
                      <a:noFill/>
                    </a:lnR>
                    <a:lnT>
                      <a:noFill/>
                    </a:lnT>
                    <a:lnB>
                      <a:noFill/>
                    </a:lnB>
                  </a:tcPr>
                </a:tc>
                <a:tc>
                  <a:txBody>
                    <a:bodyPr/>
                    <a:lstStyle/>
                    <a:p>
                      <a:r>
                        <a:rPr lang="en-US" altLang="zh-TW" sz="1100" dirty="0"/>
                        <a:t>8.985</a:t>
                      </a:r>
                    </a:p>
                  </a:txBody>
                  <a:tcPr marL="58057" marR="58057" marT="29029" marB="29029" anchor="ctr">
                    <a:lnL>
                      <a:noFill/>
                    </a:lnL>
                    <a:lnR>
                      <a:noFill/>
                    </a:lnR>
                    <a:lnT>
                      <a:noFill/>
                    </a:lnT>
                    <a:lnB>
                      <a:noFill/>
                    </a:lnB>
                  </a:tcPr>
                </a:tc>
                <a:tc>
                  <a:txBody>
                    <a:bodyPr/>
                    <a:lstStyle/>
                    <a:p>
                      <a:r>
                        <a:rPr lang="en-US" altLang="zh-TW" sz="1100" dirty="0"/>
                        <a:t>9.100</a:t>
                      </a:r>
                    </a:p>
                  </a:txBody>
                  <a:tcPr marL="58057" marR="58057" marT="29029" marB="29029" anchor="ctr">
                    <a:lnL>
                      <a:noFill/>
                    </a:lnL>
                    <a:lnR>
                      <a:noFill/>
                    </a:lnR>
                    <a:lnT>
                      <a:noFill/>
                    </a:lnT>
                    <a:lnB>
                      <a:noFill/>
                    </a:lnB>
                  </a:tcPr>
                </a:tc>
                <a:tc>
                  <a:txBody>
                    <a:bodyPr/>
                    <a:lstStyle/>
                    <a:p>
                      <a:r>
                        <a:rPr lang="en-US" altLang="zh-TW" sz="1100" dirty="0"/>
                        <a:t>10.874</a:t>
                      </a:r>
                    </a:p>
                  </a:txBody>
                  <a:tcPr marL="58057" marR="58057" marT="29029" marB="29029" anchor="ctr">
                    <a:lnL>
                      <a:noFill/>
                    </a:lnL>
                    <a:lnR>
                      <a:noFill/>
                    </a:lnR>
                    <a:lnT>
                      <a:noFill/>
                    </a:lnT>
                    <a:lnB>
                      <a:noFill/>
                    </a:lnB>
                  </a:tcPr>
                </a:tc>
              </a:tr>
            </a:tbl>
          </a:graphicData>
        </a:graphic>
      </p:graphicFrame>
      <p:sp>
        <p:nvSpPr>
          <p:cNvPr id="27649"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endParaRPr>
          </a:p>
        </p:txBody>
      </p:sp>
      <p:sp>
        <p:nvSpPr>
          <p:cNvPr id="276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endParaRPr>
          </a:p>
        </p:txBody>
      </p:sp>
      <p:pic>
        <p:nvPicPr>
          <p:cNvPr id="11" name="圖片 10" descr="results_coil_84_turns_velocity.png"/>
          <p:cNvPicPr>
            <a:picLocks noChangeAspect="1"/>
          </p:cNvPicPr>
          <p:nvPr/>
        </p:nvPicPr>
        <p:blipFill>
          <a:blip r:embed="rId2" cstate="print"/>
          <a:stretch>
            <a:fillRect/>
          </a:stretch>
        </p:blipFill>
        <p:spPr>
          <a:xfrm>
            <a:off x="5500694" y="3428999"/>
            <a:ext cx="3510520" cy="2928959"/>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42910" y="571480"/>
            <a:ext cx="8229600" cy="367458"/>
          </a:xfrm>
        </p:spPr>
        <p:txBody>
          <a:bodyPr>
            <a:noAutofit/>
          </a:bodyPr>
          <a:lstStyle/>
          <a:p>
            <a:r>
              <a:rPr lang="en-US" altLang="zh-TW" sz="2800" b="1" dirty="0" smtClean="0"/>
              <a:t>What is</a:t>
            </a:r>
            <a:r>
              <a:rPr lang="en-US" altLang="zh-TW" sz="2800" dirty="0" smtClean="0"/>
              <a:t> a </a:t>
            </a:r>
            <a:r>
              <a:rPr lang="en-US" altLang="zh-TW" sz="2800" dirty="0" err="1" smtClean="0"/>
              <a:t>coilgun</a:t>
            </a:r>
            <a:r>
              <a:rPr lang="en-US" altLang="zh-TW" sz="2800" dirty="0" smtClean="0"/>
              <a:t> or gauss gun?</a:t>
            </a:r>
            <a:endParaRPr lang="zh-TW" altLang="en-US" sz="2800" dirty="0"/>
          </a:p>
        </p:txBody>
      </p:sp>
      <p:sp>
        <p:nvSpPr>
          <p:cNvPr id="3" name="內容版面配置區 2"/>
          <p:cNvSpPr>
            <a:spLocks noGrp="1"/>
          </p:cNvSpPr>
          <p:nvPr>
            <p:ph idx="1"/>
          </p:nvPr>
        </p:nvSpPr>
        <p:spPr>
          <a:xfrm>
            <a:off x="642910" y="1500174"/>
            <a:ext cx="8229600" cy="4389120"/>
          </a:xfrm>
        </p:spPr>
        <p:txBody>
          <a:bodyPr>
            <a:normAutofit/>
          </a:bodyPr>
          <a:lstStyle/>
          <a:p>
            <a:r>
              <a:rPr lang="en-US" altLang="zh-TW" sz="2000" dirty="0" smtClean="0"/>
              <a:t>It accelerates a piece of iron or steel down a tube. The tube runs through a series of electromagnetic coils (like solenoids). </a:t>
            </a:r>
            <a:endParaRPr lang="zh-TW" altLang="en-US" sz="2000" dirty="0"/>
          </a:p>
        </p:txBody>
      </p:sp>
      <p:pic>
        <p:nvPicPr>
          <p:cNvPr id="4" name="圖片 3" descr="coilprojectile3.gif"/>
          <p:cNvPicPr>
            <a:picLocks noChangeAspect="1"/>
          </p:cNvPicPr>
          <p:nvPr/>
        </p:nvPicPr>
        <p:blipFill>
          <a:blip r:embed="rId2" cstate="print"/>
          <a:stretch>
            <a:fillRect/>
          </a:stretch>
        </p:blipFill>
        <p:spPr>
          <a:xfrm>
            <a:off x="1643042" y="2714620"/>
            <a:ext cx="1877477" cy="1328736"/>
          </a:xfrm>
          <a:prstGeom prst="rect">
            <a:avLst/>
          </a:prstGeom>
        </p:spPr>
      </p:pic>
      <p:pic>
        <p:nvPicPr>
          <p:cNvPr id="5" name="圖片 4" descr="mvc-564f.jpg"/>
          <p:cNvPicPr>
            <a:picLocks noChangeAspect="1"/>
          </p:cNvPicPr>
          <p:nvPr/>
        </p:nvPicPr>
        <p:blipFill>
          <a:blip r:embed="rId3" cstate="print"/>
          <a:stretch>
            <a:fillRect/>
          </a:stretch>
        </p:blipFill>
        <p:spPr>
          <a:xfrm>
            <a:off x="3786182" y="2571744"/>
            <a:ext cx="3557584" cy="1536609"/>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28596" y="928670"/>
            <a:ext cx="8229600" cy="4389120"/>
          </a:xfrm>
        </p:spPr>
        <p:txBody>
          <a:bodyPr/>
          <a:lstStyle/>
          <a:p>
            <a:r>
              <a:rPr lang="en-US" altLang="zh-TW" sz="2000" dirty="0" smtClean="0"/>
              <a:t>Result: Coil of 84Turns (Efficiency)</a:t>
            </a:r>
          </a:p>
          <a:p>
            <a:endParaRPr lang="zh-TW" altLang="en-US" dirty="0"/>
          </a:p>
        </p:txBody>
      </p:sp>
      <p:graphicFrame>
        <p:nvGraphicFramePr>
          <p:cNvPr id="4" name="表格 3"/>
          <p:cNvGraphicFramePr>
            <a:graphicFrameLocks noGrp="1"/>
          </p:cNvGraphicFramePr>
          <p:nvPr/>
        </p:nvGraphicFramePr>
        <p:xfrm>
          <a:off x="571472" y="1428736"/>
          <a:ext cx="7500992" cy="2410716"/>
        </p:xfrm>
        <a:graphic>
          <a:graphicData uri="http://schemas.openxmlformats.org/drawingml/2006/table">
            <a:tbl>
              <a:tblPr/>
              <a:tblGrid>
                <a:gridCol w="937624"/>
                <a:gridCol w="937624"/>
                <a:gridCol w="937624"/>
                <a:gridCol w="937624"/>
                <a:gridCol w="937624"/>
                <a:gridCol w="937624"/>
                <a:gridCol w="937624"/>
                <a:gridCol w="937624"/>
              </a:tblGrid>
              <a:tr h="145128">
                <a:tc>
                  <a:txBody>
                    <a:bodyPr/>
                    <a:lstStyle/>
                    <a:p>
                      <a:r>
                        <a:rPr lang="en-US" sz="1400" dirty="0"/>
                        <a:t>Projectile:</a:t>
                      </a:r>
                    </a:p>
                  </a:txBody>
                  <a:tcPr marL="70069" marR="70069" marT="35034" marB="35034" anchor="ctr">
                    <a:lnL>
                      <a:noFill/>
                    </a:lnL>
                    <a:lnR>
                      <a:noFill/>
                    </a:lnR>
                    <a:lnT>
                      <a:noFill/>
                    </a:lnT>
                    <a:lnB>
                      <a:noFill/>
                    </a:lnB>
                  </a:tcPr>
                </a:tc>
                <a:tc>
                  <a:txBody>
                    <a:bodyPr/>
                    <a:lstStyle/>
                    <a:p>
                      <a:r>
                        <a:rPr lang="zh-TW" altLang="en-US" sz="1400"/>
                        <a:t> </a:t>
                      </a:r>
                    </a:p>
                  </a:txBody>
                  <a:tcPr marL="70069" marR="70069" marT="35034" marB="35034" anchor="ctr">
                    <a:lnL>
                      <a:noFill/>
                    </a:lnL>
                    <a:lnR>
                      <a:noFill/>
                    </a:lnR>
                    <a:lnT>
                      <a:noFill/>
                    </a:lnT>
                    <a:lnB>
                      <a:noFill/>
                    </a:lnB>
                  </a:tcPr>
                </a:tc>
                <a:tc>
                  <a:txBody>
                    <a:bodyPr/>
                    <a:lstStyle/>
                    <a:p>
                      <a:r>
                        <a:rPr lang="en-US" sz="1400"/>
                        <a:t>A</a:t>
                      </a:r>
                    </a:p>
                  </a:txBody>
                  <a:tcPr marL="70069" marR="70069" marT="35034" marB="35034" anchor="ctr">
                    <a:lnL>
                      <a:noFill/>
                    </a:lnL>
                    <a:lnR>
                      <a:noFill/>
                    </a:lnR>
                    <a:lnT>
                      <a:noFill/>
                    </a:lnT>
                    <a:lnB>
                      <a:noFill/>
                    </a:lnB>
                  </a:tcPr>
                </a:tc>
                <a:tc>
                  <a:txBody>
                    <a:bodyPr/>
                    <a:lstStyle/>
                    <a:p>
                      <a:r>
                        <a:rPr lang="en-US" sz="1400"/>
                        <a:t>C</a:t>
                      </a:r>
                    </a:p>
                  </a:txBody>
                  <a:tcPr marL="70069" marR="70069" marT="35034" marB="35034" anchor="ctr">
                    <a:lnL>
                      <a:noFill/>
                    </a:lnL>
                    <a:lnR>
                      <a:noFill/>
                    </a:lnR>
                    <a:lnT>
                      <a:noFill/>
                    </a:lnT>
                    <a:lnB>
                      <a:noFill/>
                    </a:lnB>
                  </a:tcPr>
                </a:tc>
                <a:tc>
                  <a:txBody>
                    <a:bodyPr/>
                    <a:lstStyle/>
                    <a:p>
                      <a:r>
                        <a:rPr lang="en-US" sz="1400"/>
                        <a:t>D</a:t>
                      </a:r>
                    </a:p>
                  </a:txBody>
                  <a:tcPr marL="70069" marR="70069" marT="35034" marB="35034" anchor="ctr">
                    <a:lnL>
                      <a:noFill/>
                    </a:lnL>
                    <a:lnR>
                      <a:noFill/>
                    </a:lnR>
                    <a:lnT>
                      <a:noFill/>
                    </a:lnT>
                    <a:lnB>
                      <a:noFill/>
                    </a:lnB>
                  </a:tcPr>
                </a:tc>
                <a:tc>
                  <a:txBody>
                    <a:bodyPr/>
                    <a:lstStyle/>
                    <a:p>
                      <a:r>
                        <a:rPr lang="en-US" sz="1400"/>
                        <a:t>E</a:t>
                      </a:r>
                    </a:p>
                  </a:txBody>
                  <a:tcPr marL="70069" marR="70069" marT="35034" marB="35034" anchor="ctr">
                    <a:lnL>
                      <a:noFill/>
                    </a:lnL>
                    <a:lnR>
                      <a:noFill/>
                    </a:lnR>
                    <a:lnT>
                      <a:noFill/>
                    </a:lnT>
                    <a:lnB>
                      <a:noFill/>
                    </a:lnB>
                  </a:tcPr>
                </a:tc>
                <a:tc>
                  <a:txBody>
                    <a:bodyPr/>
                    <a:lstStyle/>
                    <a:p>
                      <a:r>
                        <a:rPr lang="en-US" sz="1400"/>
                        <a:t>F</a:t>
                      </a:r>
                    </a:p>
                  </a:txBody>
                  <a:tcPr marL="70069" marR="70069" marT="35034" marB="35034" anchor="ctr">
                    <a:lnL>
                      <a:noFill/>
                    </a:lnL>
                    <a:lnR>
                      <a:noFill/>
                    </a:lnR>
                    <a:lnT>
                      <a:noFill/>
                    </a:lnT>
                    <a:lnB>
                      <a:noFill/>
                    </a:lnB>
                  </a:tcPr>
                </a:tc>
                <a:tc>
                  <a:txBody>
                    <a:bodyPr/>
                    <a:lstStyle/>
                    <a:p>
                      <a:r>
                        <a:rPr lang="en-US" sz="1400"/>
                        <a:t>G</a:t>
                      </a:r>
                    </a:p>
                  </a:txBody>
                  <a:tcPr marL="70069" marR="70069" marT="35034" marB="35034" anchor="ctr">
                    <a:lnL>
                      <a:noFill/>
                    </a:lnL>
                    <a:lnR>
                      <a:noFill/>
                    </a:lnR>
                    <a:lnT>
                      <a:noFill/>
                    </a:lnT>
                    <a:lnB>
                      <a:noFill/>
                    </a:lnB>
                  </a:tcPr>
                </a:tc>
              </a:tr>
              <a:tr h="362819">
                <a:tc>
                  <a:txBody>
                    <a:bodyPr/>
                    <a:lstStyle/>
                    <a:p>
                      <a:r>
                        <a:rPr lang="en-US" sz="1400"/>
                        <a:t>Potential</a:t>
                      </a:r>
                      <a:br>
                        <a:rPr lang="en-US" sz="1400"/>
                      </a:br>
                      <a:r>
                        <a:rPr lang="en-US" sz="1400"/>
                        <a:t>energy</a:t>
                      </a:r>
                      <a:br>
                        <a:rPr lang="en-US" sz="1400"/>
                      </a:br>
                      <a:r>
                        <a:rPr lang="en-US" sz="1400"/>
                        <a:t>(joules)</a:t>
                      </a:r>
                    </a:p>
                  </a:txBody>
                  <a:tcPr marL="70069" marR="70069" marT="35034" marB="35034" anchor="ctr">
                    <a:lnL>
                      <a:noFill/>
                    </a:lnL>
                    <a:lnR>
                      <a:noFill/>
                    </a:lnR>
                    <a:lnT>
                      <a:noFill/>
                    </a:lnT>
                    <a:lnB>
                      <a:noFill/>
                    </a:lnB>
                  </a:tcPr>
                </a:tc>
                <a:tc>
                  <a:txBody>
                    <a:bodyPr/>
                    <a:lstStyle/>
                    <a:p>
                      <a:r>
                        <a:rPr lang="en-US" sz="1400"/>
                        <a:t/>
                      </a:r>
                      <a:br>
                        <a:rPr lang="en-US" sz="1400"/>
                      </a:br>
                      <a:r>
                        <a:rPr lang="en-US" sz="1400"/>
                        <a:t>Charge</a:t>
                      </a:r>
                      <a:br>
                        <a:rPr lang="en-US" sz="1400"/>
                      </a:br>
                      <a:r>
                        <a:rPr lang="en-US" sz="1400"/>
                        <a:t>(volts)</a:t>
                      </a:r>
                    </a:p>
                  </a:txBody>
                  <a:tcPr marL="70069" marR="70069" marT="35034" marB="35034" anchor="ctr">
                    <a:lnL>
                      <a:noFill/>
                    </a:lnL>
                    <a:lnR>
                      <a:noFill/>
                    </a:lnR>
                    <a:lnT>
                      <a:noFill/>
                    </a:lnT>
                    <a:lnB>
                      <a:noFill/>
                    </a:lnB>
                  </a:tcPr>
                </a:tc>
                <a:tc>
                  <a:txBody>
                    <a:bodyPr/>
                    <a:lstStyle/>
                    <a:p>
                      <a:r>
                        <a:rPr lang="en-US" sz="1400" dirty="0"/>
                        <a:t/>
                      </a:r>
                      <a:br>
                        <a:rPr lang="en-US" sz="1400" dirty="0"/>
                      </a:br>
                      <a:r>
                        <a:rPr lang="en-US" sz="1400" dirty="0"/>
                        <a:t>Efficiency</a:t>
                      </a:r>
                      <a:br>
                        <a:rPr lang="en-US" sz="1400" dirty="0"/>
                      </a:br>
                      <a:r>
                        <a:rPr lang="en-US" sz="1400" dirty="0"/>
                        <a:t>(%)</a:t>
                      </a:r>
                    </a:p>
                  </a:txBody>
                  <a:tcPr marL="70069" marR="70069" marT="35034" marB="35034" anchor="ctr">
                    <a:lnL>
                      <a:noFill/>
                    </a:lnL>
                    <a:lnR>
                      <a:noFill/>
                    </a:lnR>
                    <a:lnT>
                      <a:noFill/>
                    </a:lnT>
                    <a:lnB>
                      <a:noFill/>
                    </a:lnB>
                  </a:tcPr>
                </a:tc>
                <a:tc>
                  <a:txBody>
                    <a:bodyPr/>
                    <a:lstStyle/>
                    <a:p>
                      <a:r>
                        <a:rPr lang="en-US" sz="1400"/>
                        <a:t/>
                      </a:r>
                      <a:br>
                        <a:rPr lang="en-US" sz="1400"/>
                      </a:br>
                      <a:r>
                        <a:rPr lang="en-US" sz="1400"/>
                        <a:t>Efficiency</a:t>
                      </a:r>
                      <a:br>
                        <a:rPr lang="en-US" sz="1400"/>
                      </a:br>
                      <a:r>
                        <a:rPr lang="en-US" sz="1400"/>
                        <a:t>(%)</a:t>
                      </a:r>
                    </a:p>
                  </a:txBody>
                  <a:tcPr marL="70069" marR="70069" marT="35034" marB="35034" anchor="ctr">
                    <a:lnL>
                      <a:noFill/>
                    </a:lnL>
                    <a:lnR>
                      <a:noFill/>
                    </a:lnR>
                    <a:lnT>
                      <a:noFill/>
                    </a:lnT>
                    <a:lnB>
                      <a:noFill/>
                    </a:lnB>
                  </a:tcPr>
                </a:tc>
                <a:tc>
                  <a:txBody>
                    <a:bodyPr/>
                    <a:lstStyle/>
                    <a:p>
                      <a:r>
                        <a:rPr lang="en-US" sz="1400" dirty="0"/>
                        <a:t/>
                      </a:r>
                      <a:br>
                        <a:rPr lang="en-US" sz="1400" dirty="0"/>
                      </a:br>
                      <a:r>
                        <a:rPr lang="en-US" sz="1400" dirty="0"/>
                        <a:t>Efficiency</a:t>
                      </a:r>
                      <a:br>
                        <a:rPr lang="en-US" sz="1400" dirty="0"/>
                      </a:br>
                      <a:r>
                        <a:rPr lang="en-US" sz="1400" dirty="0"/>
                        <a:t>(%)</a:t>
                      </a:r>
                    </a:p>
                  </a:txBody>
                  <a:tcPr marL="70069" marR="70069" marT="35034" marB="35034" anchor="ctr">
                    <a:lnL>
                      <a:noFill/>
                    </a:lnL>
                    <a:lnR>
                      <a:noFill/>
                    </a:lnR>
                    <a:lnT>
                      <a:noFill/>
                    </a:lnT>
                    <a:lnB>
                      <a:noFill/>
                    </a:lnB>
                  </a:tcPr>
                </a:tc>
                <a:tc>
                  <a:txBody>
                    <a:bodyPr/>
                    <a:lstStyle/>
                    <a:p>
                      <a:r>
                        <a:rPr lang="en-US" sz="1400"/>
                        <a:t/>
                      </a:r>
                      <a:br>
                        <a:rPr lang="en-US" sz="1400"/>
                      </a:br>
                      <a:r>
                        <a:rPr lang="en-US" sz="1400"/>
                        <a:t>Efficiency</a:t>
                      </a:r>
                      <a:br>
                        <a:rPr lang="en-US" sz="1400"/>
                      </a:br>
                      <a:r>
                        <a:rPr lang="en-US" sz="1400"/>
                        <a:t>(%)</a:t>
                      </a:r>
                    </a:p>
                  </a:txBody>
                  <a:tcPr marL="70069" marR="70069" marT="35034" marB="35034" anchor="ctr">
                    <a:lnL>
                      <a:noFill/>
                    </a:lnL>
                    <a:lnR>
                      <a:noFill/>
                    </a:lnR>
                    <a:lnT>
                      <a:noFill/>
                    </a:lnT>
                    <a:lnB>
                      <a:noFill/>
                    </a:lnB>
                  </a:tcPr>
                </a:tc>
                <a:tc>
                  <a:txBody>
                    <a:bodyPr/>
                    <a:lstStyle/>
                    <a:p>
                      <a:r>
                        <a:rPr lang="en-US" sz="1400"/>
                        <a:t/>
                      </a:r>
                      <a:br>
                        <a:rPr lang="en-US" sz="1400"/>
                      </a:br>
                      <a:r>
                        <a:rPr lang="en-US" sz="1400"/>
                        <a:t>Efficiency</a:t>
                      </a:r>
                      <a:br>
                        <a:rPr lang="en-US" sz="1400"/>
                      </a:br>
                      <a:r>
                        <a:rPr lang="en-US" sz="1400"/>
                        <a:t>(%)</a:t>
                      </a:r>
                    </a:p>
                  </a:txBody>
                  <a:tcPr marL="70069" marR="70069" marT="35034" marB="35034" anchor="ctr">
                    <a:lnL>
                      <a:noFill/>
                    </a:lnL>
                    <a:lnR>
                      <a:noFill/>
                    </a:lnR>
                    <a:lnT>
                      <a:noFill/>
                    </a:lnT>
                    <a:lnB>
                      <a:noFill/>
                    </a:lnB>
                  </a:tcPr>
                </a:tc>
                <a:tc>
                  <a:txBody>
                    <a:bodyPr/>
                    <a:lstStyle/>
                    <a:p>
                      <a:r>
                        <a:rPr lang="en-US" sz="1400"/>
                        <a:t/>
                      </a:r>
                      <a:br>
                        <a:rPr lang="en-US" sz="1400"/>
                      </a:br>
                      <a:r>
                        <a:rPr lang="en-US" sz="1400"/>
                        <a:t>Efficiency</a:t>
                      </a:r>
                      <a:br>
                        <a:rPr lang="en-US" sz="1400"/>
                      </a:br>
                      <a:r>
                        <a:rPr lang="en-US" sz="1400"/>
                        <a:t>(%)</a:t>
                      </a:r>
                    </a:p>
                  </a:txBody>
                  <a:tcPr marL="70069" marR="70069" marT="35034" marB="35034" anchor="ctr">
                    <a:lnL>
                      <a:noFill/>
                    </a:lnL>
                    <a:lnR>
                      <a:noFill/>
                    </a:lnR>
                    <a:lnT>
                      <a:noFill/>
                    </a:lnT>
                    <a:lnB>
                      <a:noFill/>
                    </a:lnB>
                  </a:tcPr>
                </a:tc>
              </a:tr>
              <a:tr h="101589">
                <a:tc>
                  <a:txBody>
                    <a:bodyPr/>
                    <a:lstStyle/>
                    <a:p>
                      <a:r>
                        <a:rPr lang="en-US" sz="1400"/>
                        <a:t>0.6 J</a:t>
                      </a:r>
                    </a:p>
                  </a:txBody>
                  <a:tcPr marL="70069" marR="70069" marT="35034" marB="35034" anchor="ctr">
                    <a:lnL>
                      <a:noFill/>
                    </a:lnL>
                    <a:lnR>
                      <a:noFill/>
                    </a:lnR>
                    <a:lnT>
                      <a:noFill/>
                    </a:lnT>
                    <a:lnB>
                      <a:noFill/>
                    </a:lnB>
                  </a:tcPr>
                </a:tc>
                <a:tc>
                  <a:txBody>
                    <a:bodyPr/>
                    <a:lstStyle/>
                    <a:p>
                      <a:r>
                        <a:rPr lang="en-US" sz="1400"/>
                        <a:t>10 v</a:t>
                      </a:r>
                    </a:p>
                  </a:txBody>
                  <a:tcPr marL="70069" marR="70069" marT="35034" marB="35034" anchor="ctr">
                    <a:lnL>
                      <a:noFill/>
                    </a:lnL>
                    <a:lnR>
                      <a:noFill/>
                    </a:lnR>
                    <a:lnT>
                      <a:noFill/>
                    </a:lnT>
                    <a:lnB>
                      <a:noFill/>
                    </a:lnB>
                  </a:tcPr>
                </a:tc>
                <a:tc>
                  <a:txBody>
                    <a:bodyPr/>
                    <a:lstStyle/>
                    <a:p>
                      <a:r>
                        <a:rPr lang="en-US" altLang="zh-TW" sz="1400"/>
                        <a:t>0.0 %</a:t>
                      </a:r>
                    </a:p>
                  </a:txBody>
                  <a:tcPr marL="70069" marR="70069" marT="35034" marB="35034" anchor="ctr">
                    <a:lnL>
                      <a:noFill/>
                    </a:lnL>
                    <a:lnR>
                      <a:noFill/>
                    </a:lnR>
                    <a:lnT>
                      <a:noFill/>
                    </a:lnT>
                    <a:lnB>
                      <a:noFill/>
                    </a:lnB>
                  </a:tcPr>
                </a:tc>
                <a:tc>
                  <a:txBody>
                    <a:bodyPr/>
                    <a:lstStyle/>
                    <a:p>
                      <a:r>
                        <a:rPr lang="en-US" altLang="zh-TW" sz="1400"/>
                        <a:t>-</a:t>
                      </a:r>
                    </a:p>
                  </a:txBody>
                  <a:tcPr marL="70069" marR="70069" marT="35034" marB="35034" anchor="ctr">
                    <a:lnL>
                      <a:noFill/>
                    </a:lnL>
                    <a:lnR>
                      <a:noFill/>
                    </a:lnR>
                    <a:lnT>
                      <a:noFill/>
                    </a:lnT>
                    <a:lnB>
                      <a:noFill/>
                    </a:lnB>
                  </a:tcPr>
                </a:tc>
                <a:tc>
                  <a:txBody>
                    <a:bodyPr/>
                    <a:lstStyle/>
                    <a:p>
                      <a:r>
                        <a:rPr lang="en-US" altLang="zh-TW" sz="1400"/>
                        <a:t>-</a:t>
                      </a:r>
                    </a:p>
                  </a:txBody>
                  <a:tcPr marL="70069" marR="70069" marT="35034" marB="35034" anchor="ctr">
                    <a:lnL>
                      <a:noFill/>
                    </a:lnL>
                    <a:lnR>
                      <a:noFill/>
                    </a:lnR>
                    <a:lnT>
                      <a:noFill/>
                    </a:lnT>
                    <a:lnB>
                      <a:noFill/>
                    </a:lnB>
                  </a:tcPr>
                </a:tc>
                <a:tc>
                  <a:txBody>
                    <a:bodyPr/>
                    <a:lstStyle/>
                    <a:p>
                      <a:r>
                        <a:rPr lang="en-US" altLang="zh-TW" sz="1400"/>
                        <a:t>-</a:t>
                      </a:r>
                    </a:p>
                  </a:txBody>
                  <a:tcPr marL="70069" marR="70069" marT="35034" marB="35034" anchor="ctr">
                    <a:lnL>
                      <a:noFill/>
                    </a:lnL>
                    <a:lnR>
                      <a:noFill/>
                    </a:lnR>
                    <a:lnT>
                      <a:noFill/>
                    </a:lnT>
                    <a:lnB>
                      <a:noFill/>
                    </a:lnB>
                  </a:tcPr>
                </a:tc>
                <a:tc>
                  <a:txBody>
                    <a:bodyPr/>
                    <a:lstStyle/>
                    <a:p>
                      <a:r>
                        <a:rPr lang="en-US" altLang="zh-TW" sz="1400"/>
                        <a:t>-</a:t>
                      </a:r>
                    </a:p>
                  </a:txBody>
                  <a:tcPr marL="70069" marR="70069" marT="35034" marB="35034" anchor="ctr">
                    <a:lnL>
                      <a:noFill/>
                    </a:lnL>
                    <a:lnR>
                      <a:noFill/>
                    </a:lnR>
                    <a:lnT>
                      <a:noFill/>
                    </a:lnT>
                    <a:lnB>
                      <a:noFill/>
                    </a:lnB>
                  </a:tcPr>
                </a:tc>
                <a:tc>
                  <a:txBody>
                    <a:bodyPr/>
                    <a:lstStyle/>
                    <a:p>
                      <a:r>
                        <a:rPr lang="en-US" altLang="zh-TW" sz="1400"/>
                        <a:t>-</a:t>
                      </a:r>
                    </a:p>
                  </a:txBody>
                  <a:tcPr marL="70069" marR="70069" marT="35034" marB="35034" anchor="ctr">
                    <a:lnL>
                      <a:noFill/>
                    </a:lnL>
                    <a:lnR>
                      <a:noFill/>
                    </a:lnR>
                    <a:lnT>
                      <a:noFill/>
                    </a:lnT>
                    <a:lnB>
                      <a:noFill/>
                    </a:lnB>
                  </a:tcPr>
                </a:tc>
              </a:tr>
              <a:tr h="0">
                <a:tc>
                  <a:txBody>
                    <a:bodyPr/>
                    <a:lstStyle/>
                    <a:p>
                      <a:r>
                        <a:rPr lang="en-US" altLang="zh-TW" sz="1400"/>
                        <a:t>2.4</a:t>
                      </a:r>
                    </a:p>
                  </a:txBody>
                  <a:tcPr marL="70069" marR="70069" marT="35034" marB="35034" anchor="ctr">
                    <a:lnL>
                      <a:noFill/>
                    </a:lnL>
                    <a:lnR>
                      <a:noFill/>
                    </a:lnR>
                    <a:lnT>
                      <a:noFill/>
                    </a:lnT>
                    <a:lnB>
                      <a:noFill/>
                    </a:lnB>
                  </a:tcPr>
                </a:tc>
                <a:tc>
                  <a:txBody>
                    <a:bodyPr/>
                    <a:lstStyle/>
                    <a:p>
                      <a:r>
                        <a:rPr lang="en-US" altLang="zh-TW" sz="1400"/>
                        <a:t>20</a:t>
                      </a:r>
                    </a:p>
                  </a:txBody>
                  <a:tcPr marL="70069" marR="70069" marT="35034" marB="35034" anchor="ctr">
                    <a:lnL>
                      <a:noFill/>
                    </a:lnL>
                    <a:lnR>
                      <a:noFill/>
                    </a:lnR>
                    <a:lnT>
                      <a:noFill/>
                    </a:lnT>
                    <a:lnB>
                      <a:noFill/>
                    </a:lnB>
                  </a:tcPr>
                </a:tc>
                <a:tc>
                  <a:txBody>
                    <a:bodyPr/>
                    <a:lstStyle/>
                    <a:p>
                      <a:r>
                        <a:rPr lang="en-US" altLang="zh-TW" sz="1400"/>
                        <a:t>0.5</a:t>
                      </a:r>
                    </a:p>
                  </a:txBody>
                  <a:tcPr marL="70069" marR="70069" marT="35034" marB="35034" anchor="ctr">
                    <a:lnL>
                      <a:noFill/>
                    </a:lnL>
                    <a:lnR>
                      <a:noFill/>
                    </a:lnR>
                    <a:lnT>
                      <a:noFill/>
                    </a:lnT>
                    <a:lnB>
                      <a:noFill/>
                    </a:lnB>
                  </a:tcPr>
                </a:tc>
                <a:tc>
                  <a:txBody>
                    <a:bodyPr/>
                    <a:lstStyle/>
                    <a:p>
                      <a:r>
                        <a:rPr lang="en-US" altLang="zh-TW" sz="1400"/>
                        <a:t>-</a:t>
                      </a:r>
                    </a:p>
                  </a:txBody>
                  <a:tcPr marL="70069" marR="70069" marT="35034" marB="35034" anchor="ctr">
                    <a:lnL>
                      <a:noFill/>
                    </a:lnL>
                    <a:lnR>
                      <a:noFill/>
                    </a:lnR>
                    <a:lnT>
                      <a:noFill/>
                    </a:lnT>
                    <a:lnB>
                      <a:noFill/>
                    </a:lnB>
                  </a:tcPr>
                </a:tc>
                <a:tc>
                  <a:txBody>
                    <a:bodyPr/>
                    <a:lstStyle/>
                    <a:p>
                      <a:r>
                        <a:rPr lang="en-US" altLang="zh-TW" sz="1400"/>
                        <a:t>-</a:t>
                      </a:r>
                    </a:p>
                  </a:txBody>
                  <a:tcPr marL="70069" marR="70069" marT="35034" marB="35034" anchor="ctr">
                    <a:lnL>
                      <a:noFill/>
                    </a:lnL>
                    <a:lnR>
                      <a:noFill/>
                    </a:lnR>
                    <a:lnT>
                      <a:noFill/>
                    </a:lnT>
                    <a:lnB>
                      <a:noFill/>
                    </a:lnB>
                  </a:tcPr>
                </a:tc>
                <a:tc>
                  <a:txBody>
                    <a:bodyPr/>
                    <a:lstStyle/>
                    <a:p>
                      <a:r>
                        <a:rPr lang="en-US" altLang="zh-TW" sz="1400"/>
                        <a:t>-</a:t>
                      </a:r>
                    </a:p>
                  </a:txBody>
                  <a:tcPr marL="70069" marR="70069" marT="35034" marB="35034" anchor="ctr">
                    <a:lnL>
                      <a:noFill/>
                    </a:lnL>
                    <a:lnR>
                      <a:noFill/>
                    </a:lnR>
                    <a:lnT>
                      <a:noFill/>
                    </a:lnT>
                    <a:lnB>
                      <a:noFill/>
                    </a:lnB>
                  </a:tcPr>
                </a:tc>
                <a:tc>
                  <a:txBody>
                    <a:bodyPr/>
                    <a:lstStyle/>
                    <a:p>
                      <a:r>
                        <a:rPr lang="en-US" altLang="zh-TW" sz="1400"/>
                        <a:t>-</a:t>
                      </a:r>
                    </a:p>
                  </a:txBody>
                  <a:tcPr marL="70069" marR="70069" marT="35034" marB="35034" anchor="ctr">
                    <a:lnL>
                      <a:noFill/>
                    </a:lnL>
                    <a:lnR>
                      <a:noFill/>
                    </a:lnR>
                    <a:lnT>
                      <a:noFill/>
                    </a:lnT>
                    <a:lnB>
                      <a:noFill/>
                    </a:lnB>
                  </a:tcPr>
                </a:tc>
                <a:tc>
                  <a:txBody>
                    <a:bodyPr/>
                    <a:lstStyle/>
                    <a:p>
                      <a:r>
                        <a:rPr lang="en-US" altLang="zh-TW" sz="1400"/>
                        <a:t>-</a:t>
                      </a:r>
                    </a:p>
                  </a:txBody>
                  <a:tcPr marL="70069" marR="70069" marT="35034" marB="35034" anchor="ctr">
                    <a:lnL>
                      <a:noFill/>
                    </a:lnL>
                    <a:lnR>
                      <a:noFill/>
                    </a:lnR>
                    <a:lnT>
                      <a:noFill/>
                    </a:lnT>
                    <a:lnB>
                      <a:noFill/>
                    </a:lnB>
                  </a:tcPr>
                </a:tc>
              </a:tr>
              <a:tr h="0">
                <a:tc>
                  <a:txBody>
                    <a:bodyPr/>
                    <a:lstStyle/>
                    <a:p>
                      <a:r>
                        <a:rPr lang="en-US" altLang="zh-TW" sz="1400"/>
                        <a:t>5.4</a:t>
                      </a:r>
                    </a:p>
                  </a:txBody>
                  <a:tcPr marL="70069" marR="70069" marT="35034" marB="35034" anchor="ctr">
                    <a:lnL>
                      <a:noFill/>
                    </a:lnL>
                    <a:lnR>
                      <a:noFill/>
                    </a:lnR>
                    <a:lnT>
                      <a:noFill/>
                    </a:lnT>
                    <a:lnB>
                      <a:noFill/>
                    </a:lnB>
                  </a:tcPr>
                </a:tc>
                <a:tc>
                  <a:txBody>
                    <a:bodyPr/>
                    <a:lstStyle/>
                    <a:p>
                      <a:r>
                        <a:rPr lang="en-US" altLang="zh-TW" sz="1400"/>
                        <a:t>30</a:t>
                      </a:r>
                    </a:p>
                  </a:txBody>
                  <a:tcPr marL="70069" marR="70069" marT="35034" marB="35034" anchor="ctr">
                    <a:lnL>
                      <a:noFill/>
                    </a:lnL>
                    <a:lnR>
                      <a:noFill/>
                    </a:lnR>
                    <a:lnT>
                      <a:noFill/>
                    </a:lnT>
                    <a:lnB>
                      <a:noFill/>
                    </a:lnB>
                  </a:tcPr>
                </a:tc>
                <a:tc>
                  <a:txBody>
                    <a:bodyPr/>
                    <a:lstStyle/>
                    <a:p>
                      <a:r>
                        <a:rPr lang="en-US" altLang="zh-TW" sz="1400"/>
                        <a:t>0.6</a:t>
                      </a:r>
                    </a:p>
                  </a:txBody>
                  <a:tcPr marL="70069" marR="70069" marT="35034" marB="35034" anchor="ctr">
                    <a:lnL>
                      <a:noFill/>
                    </a:lnL>
                    <a:lnR>
                      <a:noFill/>
                    </a:lnR>
                    <a:lnT>
                      <a:noFill/>
                    </a:lnT>
                    <a:lnB>
                      <a:noFill/>
                    </a:lnB>
                  </a:tcPr>
                </a:tc>
                <a:tc>
                  <a:txBody>
                    <a:bodyPr/>
                    <a:lstStyle/>
                    <a:p>
                      <a:r>
                        <a:rPr lang="en-US" altLang="zh-TW" sz="1400"/>
                        <a:t>-</a:t>
                      </a:r>
                    </a:p>
                  </a:txBody>
                  <a:tcPr marL="70069" marR="70069" marT="35034" marB="35034" anchor="ctr">
                    <a:lnL>
                      <a:noFill/>
                    </a:lnL>
                    <a:lnR>
                      <a:noFill/>
                    </a:lnR>
                    <a:lnT>
                      <a:noFill/>
                    </a:lnT>
                    <a:lnB>
                      <a:noFill/>
                    </a:lnB>
                  </a:tcPr>
                </a:tc>
                <a:tc>
                  <a:txBody>
                    <a:bodyPr/>
                    <a:lstStyle/>
                    <a:p>
                      <a:r>
                        <a:rPr lang="en-US" altLang="zh-TW" sz="1400"/>
                        <a:t>-</a:t>
                      </a:r>
                    </a:p>
                  </a:txBody>
                  <a:tcPr marL="70069" marR="70069" marT="35034" marB="35034" anchor="ctr">
                    <a:lnL>
                      <a:noFill/>
                    </a:lnL>
                    <a:lnR>
                      <a:noFill/>
                    </a:lnR>
                    <a:lnT>
                      <a:noFill/>
                    </a:lnT>
                    <a:lnB>
                      <a:noFill/>
                    </a:lnB>
                  </a:tcPr>
                </a:tc>
                <a:tc>
                  <a:txBody>
                    <a:bodyPr/>
                    <a:lstStyle/>
                    <a:p>
                      <a:r>
                        <a:rPr lang="en-US" altLang="zh-TW" sz="1400"/>
                        <a:t>-</a:t>
                      </a:r>
                    </a:p>
                  </a:txBody>
                  <a:tcPr marL="70069" marR="70069" marT="35034" marB="35034" anchor="ctr">
                    <a:lnL>
                      <a:noFill/>
                    </a:lnL>
                    <a:lnR>
                      <a:noFill/>
                    </a:lnR>
                    <a:lnT>
                      <a:noFill/>
                    </a:lnT>
                    <a:lnB>
                      <a:noFill/>
                    </a:lnB>
                  </a:tcPr>
                </a:tc>
                <a:tc>
                  <a:txBody>
                    <a:bodyPr/>
                    <a:lstStyle/>
                    <a:p>
                      <a:r>
                        <a:rPr lang="en-US" altLang="zh-TW" sz="1400"/>
                        <a:t>-</a:t>
                      </a:r>
                    </a:p>
                  </a:txBody>
                  <a:tcPr marL="70069" marR="70069" marT="35034" marB="35034" anchor="ctr">
                    <a:lnL>
                      <a:noFill/>
                    </a:lnL>
                    <a:lnR>
                      <a:noFill/>
                    </a:lnR>
                    <a:lnT>
                      <a:noFill/>
                    </a:lnT>
                    <a:lnB>
                      <a:noFill/>
                    </a:lnB>
                  </a:tcPr>
                </a:tc>
                <a:tc>
                  <a:txBody>
                    <a:bodyPr/>
                    <a:lstStyle/>
                    <a:p>
                      <a:r>
                        <a:rPr lang="en-US" altLang="zh-TW" sz="1400"/>
                        <a:t>-</a:t>
                      </a:r>
                    </a:p>
                  </a:txBody>
                  <a:tcPr marL="70069" marR="70069" marT="35034" marB="35034" anchor="ctr">
                    <a:lnL>
                      <a:noFill/>
                    </a:lnL>
                    <a:lnR>
                      <a:noFill/>
                    </a:lnR>
                    <a:lnT>
                      <a:noFill/>
                    </a:lnT>
                    <a:lnB>
                      <a:noFill/>
                    </a:lnB>
                  </a:tcPr>
                </a:tc>
              </a:tr>
              <a:tr h="0">
                <a:tc>
                  <a:txBody>
                    <a:bodyPr/>
                    <a:lstStyle/>
                    <a:p>
                      <a:r>
                        <a:rPr lang="en-US" altLang="zh-TW" sz="1400"/>
                        <a:t>9.6</a:t>
                      </a:r>
                    </a:p>
                  </a:txBody>
                  <a:tcPr marL="70069" marR="70069" marT="35034" marB="35034" anchor="ctr">
                    <a:lnL>
                      <a:noFill/>
                    </a:lnL>
                    <a:lnR>
                      <a:noFill/>
                    </a:lnR>
                    <a:lnT>
                      <a:noFill/>
                    </a:lnT>
                    <a:lnB>
                      <a:noFill/>
                    </a:lnB>
                  </a:tcPr>
                </a:tc>
                <a:tc>
                  <a:txBody>
                    <a:bodyPr/>
                    <a:lstStyle/>
                    <a:p>
                      <a:r>
                        <a:rPr lang="en-US" altLang="zh-TW" sz="1400"/>
                        <a:t>40</a:t>
                      </a:r>
                    </a:p>
                  </a:txBody>
                  <a:tcPr marL="70069" marR="70069" marT="35034" marB="35034" anchor="ctr">
                    <a:lnL>
                      <a:noFill/>
                    </a:lnL>
                    <a:lnR>
                      <a:noFill/>
                    </a:lnR>
                    <a:lnT>
                      <a:noFill/>
                    </a:lnT>
                    <a:lnB>
                      <a:noFill/>
                    </a:lnB>
                  </a:tcPr>
                </a:tc>
                <a:tc>
                  <a:txBody>
                    <a:bodyPr/>
                    <a:lstStyle/>
                    <a:p>
                      <a:r>
                        <a:rPr lang="en-US" altLang="zh-TW" sz="1400"/>
                        <a:t>0.7</a:t>
                      </a:r>
                    </a:p>
                  </a:txBody>
                  <a:tcPr marL="70069" marR="70069" marT="35034" marB="35034" anchor="ctr">
                    <a:lnL>
                      <a:noFill/>
                    </a:lnL>
                    <a:lnR>
                      <a:noFill/>
                    </a:lnR>
                    <a:lnT>
                      <a:noFill/>
                    </a:lnT>
                    <a:lnB>
                      <a:noFill/>
                    </a:lnB>
                  </a:tcPr>
                </a:tc>
                <a:tc>
                  <a:txBody>
                    <a:bodyPr/>
                    <a:lstStyle/>
                    <a:p>
                      <a:r>
                        <a:rPr lang="en-US" altLang="zh-TW" sz="1400"/>
                        <a:t>-</a:t>
                      </a:r>
                    </a:p>
                  </a:txBody>
                  <a:tcPr marL="70069" marR="70069" marT="35034" marB="35034" anchor="ctr">
                    <a:lnL>
                      <a:noFill/>
                    </a:lnL>
                    <a:lnR>
                      <a:noFill/>
                    </a:lnR>
                    <a:lnT>
                      <a:noFill/>
                    </a:lnT>
                    <a:lnB>
                      <a:noFill/>
                    </a:lnB>
                  </a:tcPr>
                </a:tc>
                <a:tc>
                  <a:txBody>
                    <a:bodyPr/>
                    <a:lstStyle/>
                    <a:p>
                      <a:r>
                        <a:rPr lang="en-US" altLang="zh-TW" sz="1400"/>
                        <a:t>-</a:t>
                      </a:r>
                    </a:p>
                  </a:txBody>
                  <a:tcPr marL="70069" marR="70069" marT="35034" marB="35034" anchor="ctr">
                    <a:lnL>
                      <a:noFill/>
                    </a:lnL>
                    <a:lnR>
                      <a:noFill/>
                    </a:lnR>
                    <a:lnT>
                      <a:noFill/>
                    </a:lnT>
                    <a:lnB>
                      <a:noFill/>
                    </a:lnB>
                  </a:tcPr>
                </a:tc>
                <a:tc>
                  <a:txBody>
                    <a:bodyPr/>
                    <a:lstStyle/>
                    <a:p>
                      <a:r>
                        <a:rPr lang="en-US" altLang="zh-TW" sz="1400"/>
                        <a:t>-</a:t>
                      </a:r>
                    </a:p>
                  </a:txBody>
                  <a:tcPr marL="70069" marR="70069" marT="35034" marB="35034" anchor="ctr">
                    <a:lnL>
                      <a:noFill/>
                    </a:lnL>
                    <a:lnR>
                      <a:noFill/>
                    </a:lnR>
                    <a:lnT>
                      <a:noFill/>
                    </a:lnT>
                    <a:lnB>
                      <a:noFill/>
                    </a:lnB>
                  </a:tcPr>
                </a:tc>
                <a:tc>
                  <a:txBody>
                    <a:bodyPr/>
                    <a:lstStyle/>
                    <a:p>
                      <a:r>
                        <a:rPr lang="en-US" altLang="zh-TW" sz="1400"/>
                        <a:t>-</a:t>
                      </a:r>
                    </a:p>
                  </a:txBody>
                  <a:tcPr marL="70069" marR="70069" marT="35034" marB="35034" anchor="ctr">
                    <a:lnL>
                      <a:noFill/>
                    </a:lnL>
                    <a:lnR>
                      <a:noFill/>
                    </a:lnR>
                    <a:lnT>
                      <a:noFill/>
                    </a:lnT>
                    <a:lnB>
                      <a:noFill/>
                    </a:lnB>
                  </a:tcPr>
                </a:tc>
                <a:tc>
                  <a:txBody>
                    <a:bodyPr/>
                    <a:lstStyle/>
                    <a:p>
                      <a:r>
                        <a:rPr lang="en-US" altLang="zh-TW" sz="1400"/>
                        <a:t>-</a:t>
                      </a:r>
                    </a:p>
                  </a:txBody>
                  <a:tcPr marL="70069" marR="70069" marT="35034" marB="35034" anchor="ctr">
                    <a:lnL>
                      <a:noFill/>
                    </a:lnL>
                    <a:lnR>
                      <a:noFill/>
                    </a:lnR>
                    <a:lnT>
                      <a:noFill/>
                    </a:lnT>
                    <a:lnB>
                      <a:noFill/>
                    </a:lnB>
                  </a:tcPr>
                </a:tc>
              </a:tr>
              <a:tr h="0">
                <a:tc>
                  <a:txBody>
                    <a:bodyPr/>
                    <a:lstStyle/>
                    <a:p>
                      <a:r>
                        <a:rPr lang="en-US" altLang="zh-TW" sz="1400" dirty="0"/>
                        <a:t>15.0</a:t>
                      </a:r>
                    </a:p>
                  </a:txBody>
                  <a:tcPr marL="70069" marR="70069" marT="35034" marB="35034" anchor="ctr">
                    <a:lnL>
                      <a:noFill/>
                    </a:lnL>
                    <a:lnR>
                      <a:noFill/>
                    </a:lnR>
                    <a:lnT>
                      <a:noFill/>
                    </a:lnT>
                    <a:lnB>
                      <a:noFill/>
                    </a:lnB>
                  </a:tcPr>
                </a:tc>
                <a:tc>
                  <a:txBody>
                    <a:bodyPr/>
                    <a:lstStyle/>
                    <a:p>
                      <a:r>
                        <a:rPr lang="en-US" altLang="zh-TW" sz="1400"/>
                        <a:t>50</a:t>
                      </a:r>
                    </a:p>
                  </a:txBody>
                  <a:tcPr marL="70069" marR="70069" marT="35034" marB="35034" anchor="ctr">
                    <a:lnL>
                      <a:noFill/>
                    </a:lnL>
                    <a:lnR>
                      <a:noFill/>
                    </a:lnR>
                    <a:lnT>
                      <a:noFill/>
                    </a:lnT>
                    <a:lnB>
                      <a:noFill/>
                    </a:lnB>
                  </a:tcPr>
                </a:tc>
                <a:tc>
                  <a:txBody>
                    <a:bodyPr/>
                    <a:lstStyle/>
                    <a:p>
                      <a:r>
                        <a:rPr lang="en-US" altLang="zh-TW" sz="1400" dirty="0"/>
                        <a:t>0.6</a:t>
                      </a:r>
                    </a:p>
                  </a:txBody>
                  <a:tcPr marL="70069" marR="70069" marT="35034" marB="35034" anchor="ctr">
                    <a:lnL>
                      <a:noFill/>
                    </a:lnL>
                    <a:lnR>
                      <a:noFill/>
                    </a:lnR>
                    <a:lnT>
                      <a:noFill/>
                    </a:lnT>
                    <a:lnB>
                      <a:noFill/>
                    </a:lnB>
                  </a:tcPr>
                </a:tc>
                <a:tc>
                  <a:txBody>
                    <a:bodyPr/>
                    <a:lstStyle/>
                    <a:p>
                      <a:r>
                        <a:rPr lang="en-US" altLang="zh-TW" sz="1400"/>
                        <a:t>0.5</a:t>
                      </a:r>
                    </a:p>
                  </a:txBody>
                  <a:tcPr marL="70069" marR="70069" marT="35034" marB="35034" anchor="ctr">
                    <a:lnL>
                      <a:noFill/>
                    </a:lnL>
                    <a:lnR>
                      <a:noFill/>
                    </a:lnR>
                    <a:lnT>
                      <a:noFill/>
                    </a:lnT>
                    <a:lnB>
                      <a:noFill/>
                    </a:lnB>
                  </a:tcPr>
                </a:tc>
                <a:tc>
                  <a:txBody>
                    <a:bodyPr/>
                    <a:lstStyle/>
                    <a:p>
                      <a:r>
                        <a:rPr lang="en-US" altLang="zh-TW" sz="1400" dirty="0"/>
                        <a:t>0.4</a:t>
                      </a:r>
                    </a:p>
                  </a:txBody>
                  <a:tcPr marL="70069" marR="70069" marT="35034" marB="35034" anchor="ctr">
                    <a:lnL>
                      <a:noFill/>
                    </a:lnL>
                    <a:lnR>
                      <a:noFill/>
                    </a:lnR>
                    <a:lnT>
                      <a:noFill/>
                    </a:lnT>
                    <a:lnB>
                      <a:noFill/>
                    </a:lnB>
                  </a:tcPr>
                </a:tc>
                <a:tc>
                  <a:txBody>
                    <a:bodyPr/>
                    <a:lstStyle/>
                    <a:p>
                      <a:r>
                        <a:rPr lang="en-US" altLang="zh-TW" sz="1400"/>
                        <a:t>0.2</a:t>
                      </a:r>
                    </a:p>
                  </a:txBody>
                  <a:tcPr marL="70069" marR="70069" marT="35034" marB="35034" anchor="ctr">
                    <a:lnL>
                      <a:noFill/>
                    </a:lnL>
                    <a:lnR>
                      <a:noFill/>
                    </a:lnR>
                    <a:lnT>
                      <a:noFill/>
                    </a:lnT>
                    <a:lnB>
                      <a:noFill/>
                    </a:lnB>
                  </a:tcPr>
                </a:tc>
                <a:tc>
                  <a:txBody>
                    <a:bodyPr/>
                    <a:lstStyle/>
                    <a:p>
                      <a:r>
                        <a:rPr lang="en-US" altLang="zh-TW" sz="1400"/>
                        <a:t>0.2</a:t>
                      </a:r>
                    </a:p>
                  </a:txBody>
                  <a:tcPr marL="70069" marR="70069" marT="35034" marB="35034" anchor="ctr">
                    <a:lnL>
                      <a:noFill/>
                    </a:lnL>
                    <a:lnR>
                      <a:noFill/>
                    </a:lnR>
                    <a:lnT>
                      <a:noFill/>
                    </a:lnT>
                    <a:lnB>
                      <a:noFill/>
                    </a:lnB>
                  </a:tcPr>
                </a:tc>
                <a:tc>
                  <a:txBody>
                    <a:bodyPr/>
                    <a:lstStyle/>
                    <a:p>
                      <a:r>
                        <a:rPr lang="en-US" altLang="zh-TW" sz="1400" dirty="0"/>
                        <a:t>0.2</a:t>
                      </a:r>
                    </a:p>
                  </a:txBody>
                  <a:tcPr marL="70069" marR="70069" marT="35034" marB="35034" anchor="ctr">
                    <a:lnL>
                      <a:noFill/>
                    </a:lnL>
                    <a:lnR>
                      <a:noFill/>
                    </a:lnR>
                    <a:lnT>
                      <a:noFill/>
                    </a:lnT>
                    <a:lnB>
                      <a:noFill/>
                    </a:lnB>
                  </a:tcPr>
                </a:tc>
              </a:tr>
            </a:tbl>
          </a:graphicData>
        </a:graphic>
      </p:graphicFrame>
      <p:sp>
        <p:nvSpPr>
          <p:cNvPr id="5" name="標題 1"/>
          <p:cNvSpPr>
            <a:spLocks noGrp="1"/>
          </p:cNvSpPr>
          <p:nvPr>
            <p:ph type="title"/>
          </p:nvPr>
        </p:nvSpPr>
        <p:spPr>
          <a:xfrm>
            <a:off x="571472" y="571480"/>
            <a:ext cx="8229600" cy="653210"/>
          </a:xfrm>
        </p:spPr>
        <p:txBody>
          <a:bodyPr>
            <a:normAutofit fontScale="90000"/>
          </a:bodyPr>
          <a:lstStyle/>
          <a:p>
            <a:r>
              <a:rPr lang="en-US" altLang="zh-TW" sz="2800" b="1" dirty="0" smtClean="0"/>
              <a:t>Barry's </a:t>
            </a:r>
            <a:r>
              <a:rPr lang="en-US" altLang="zh-TW" sz="3100" b="1" dirty="0" err="1" smtClean="0"/>
              <a:t>Coilgun</a:t>
            </a:r>
            <a:r>
              <a:rPr lang="en-US" altLang="zh-TW" sz="2800" b="1" dirty="0" smtClean="0"/>
              <a:t>  (2) </a:t>
            </a:r>
            <a:br>
              <a:rPr lang="en-US" altLang="zh-TW" sz="2800" b="1" dirty="0" smtClean="0"/>
            </a:br>
            <a:endParaRPr lang="zh-TW" altLang="en-US" sz="2800" dirty="0"/>
          </a:p>
        </p:txBody>
      </p:sp>
      <p:pic>
        <p:nvPicPr>
          <p:cNvPr id="6" name="圖片 5" descr="results_coil_84_turns_efficiency.png"/>
          <p:cNvPicPr>
            <a:picLocks noChangeAspect="1"/>
          </p:cNvPicPr>
          <p:nvPr/>
        </p:nvPicPr>
        <p:blipFill>
          <a:blip r:embed="rId2" cstate="print"/>
          <a:stretch>
            <a:fillRect/>
          </a:stretch>
        </p:blipFill>
        <p:spPr>
          <a:xfrm>
            <a:off x="2857488" y="3857628"/>
            <a:ext cx="3286148" cy="2648835"/>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57158" y="1142984"/>
            <a:ext cx="8229600" cy="4389120"/>
          </a:xfrm>
        </p:spPr>
        <p:txBody>
          <a:bodyPr>
            <a:normAutofit/>
          </a:bodyPr>
          <a:lstStyle/>
          <a:p>
            <a:r>
              <a:rPr lang="en-US" altLang="zh-TW" sz="2400" dirty="0" smtClean="0"/>
              <a:t>you can</a:t>
            </a:r>
            <a:r>
              <a:rPr lang="en-US" altLang="zh-TW" sz="2400" dirty="0" smtClean="0"/>
              <a:t> analyze </a:t>
            </a:r>
            <a:r>
              <a:rPr lang="en-US" altLang="zh-TW" sz="2400" dirty="0" err="1" smtClean="0"/>
              <a:t>coilguns</a:t>
            </a:r>
            <a:r>
              <a:rPr lang="en-US" altLang="zh-TW" sz="2400" dirty="0" smtClean="0"/>
              <a:t> without building </a:t>
            </a:r>
            <a:r>
              <a:rPr lang="en-US" altLang="zh-TW" sz="2400" dirty="0" smtClean="0"/>
              <a:t>them and </a:t>
            </a:r>
            <a:r>
              <a:rPr lang="en-US" altLang="zh-TW" sz="2400" dirty="0" smtClean="0"/>
              <a:t>study effects that you can't </a:t>
            </a:r>
            <a:r>
              <a:rPr lang="en-US" altLang="zh-TW" sz="2400" dirty="0" smtClean="0"/>
              <a:t>build, by using </a:t>
            </a:r>
            <a:r>
              <a:rPr lang="en-US" altLang="zh-TW" sz="2400" dirty="0" smtClean="0"/>
              <a:t>finite element analysis (FEA) software and simulate your </a:t>
            </a:r>
            <a:r>
              <a:rPr lang="en-US" altLang="zh-TW" sz="2400" dirty="0" err="1" smtClean="0"/>
              <a:t>coilgun</a:t>
            </a:r>
            <a:r>
              <a:rPr lang="en-US" altLang="zh-TW" sz="2400" dirty="0" smtClean="0"/>
              <a:t>.</a:t>
            </a:r>
          </a:p>
          <a:p>
            <a:endParaRPr lang="en-US" altLang="zh-TW" sz="2000" dirty="0" smtClean="0"/>
          </a:p>
        </p:txBody>
      </p:sp>
      <p:sp>
        <p:nvSpPr>
          <p:cNvPr id="4" name="標題 1"/>
          <p:cNvSpPr>
            <a:spLocks noGrp="1"/>
          </p:cNvSpPr>
          <p:nvPr>
            <p:ph type="title"/>
          </p:nvPr>
        </p:nvSpPr>
        <p:spPr>
          <a:xfrm>
            <a:off x="571472" y="571480"/>
            <a:ext cx="8229600" cy="653210"/>
          </a:xfrm>
        </p:spPr>
        <p:txBody>
          <a:bodyPr>
            <a:noAutofit/>
          </a:bodyPr>
          <a:lstStyle/>
          <a:p>
            <a:r>
              <a:rPr lang="en-US" altLang="zh-TW" sz="2500" b="1" dirty="0" smtClean="0"/>
              <a:t>Finite Element Magnetics</a:t>
            </a:r>
            <a:br>
              <a:rPr lang="en-US" altLang="zh-TW" sz="2500" b="1" dirty="0" smtClean="0"/>
            </a:br>
            <a:endParaRPr lang="zh-TW" altLang="en-US" sz="2500" dirty="0"/>
          </a:p>
        </p:txBody>
      </p:sp>
      <p:pic>
        <p:nvPicPr>
          <p:cNvPr id="7" name="圖片 6" descr="coil_particular.gif"/>
          <p:cNvPicPr>
            <a:picLocks noChangeAspect="1"/>
          </p:cNvPicPr>
          <p:nvPr/>
        </p:nvPicPr>
        <p:blipFill>
          <a:blip r:embed="rId2" cstate="print"/>
          <a:stretch>
            <a:fillRect/>
          </a:stretch>
        </p:blipFill>
        <p:spPr>
          <a:xfrm>
            <a:off x="2214546" y="3143248"/>
            <a:ext cx="4124325" cy="152400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57158" y="1000108"/>
            <a:ext cx="8229600" cy="4389120"/>
          </a:xfrm>
        </p:spPr>
        <p:txBody>
          <a:bodyPr/>
          <a:lstStyle/>
          <a:p>
            <a:r>
              <a:rPr lang="en-US" altLang="zh-TW" sz="2200" b="1" dirty="0" smtClean="0"/>
              <a:t>FEM Models</a:t>
            </a:r>
            <a:r>
              <a:rPr lang="zh-TW" altLang="en-US" sz="2200" dirty="0" smtClean="0"/>
              <a:t> </a:t>
            </a:r>
            <a:r>
              <a:rPr lang="en-US" altLang="zh-TW" sz="2200" dirty="0" smtClean="0"/>
              <a:t>-</a:t>
            </a:r>
            <a:r>
              <a:rPr lang="en-US" altLang="zh-TW" sz="2200" b="1" dirty="0" smtClean="0"/>
              <a:t> Hollow Cylinder Projectile</a:t>
            </a:r>
          </a:p>
          <a:p>
            <a:pPr>
              <a:buNone/>
            </a:pPr>
            <a:r>
              <a:rPr lang="zh-TW" altLang="en-US" sz="1800" dirty="0" smtClean="0"/>
              <a:t>＊</a:t>
            </a:r>
            <a:r>
              <a:rPr lang="en-US" altLang="zh-TW" sz="1800" dirty="0" smtClean="0"/>
              <a:t>The graphs for seven different projectiles are practically </a:t>
            </a:r>
            <a:r>
              <a:rPr lang="en-US" altLang="zh-TW" sz="1800" b="1" dirty="0" smtClean="0"/>
              <a:t>on top</a:t>
            </a:r>
            <a:r>
              <a:rPr lang="en-US" altLang="zh-TW" sz="1800" dirty="0" smtClean="0"/>
              <a:t> of one another. Therefore, the force per unit of mass does </a:t>
            </a:r>
            <a:r>
              <a:rPr lang="en-US" altLang="zh-TW" sz="1800" b="1" dirty="0" smtClean="0"/>
              <a:t>not</a:t>
            </a:r>
            <a:r>
              <a:rPr lang="en-US" altLang="zh-TW" sz="1800" dirty="0" smtClean="0"/>
              <a:t> depend on the inside radius of a hollow cylinder of iron. </a:t>
            </a:r>
            <a:endParaRPr lang="en-US" altLang="zh-TW" sz="1800" b="1" dirty="0" smtClean="0"/>
          </a:p>
          <a:p>
            <a:endParaRPr lang="zh-TW" altLang="en-US" sz="1800" dirty="0"/>
          </a:p>
        </p:txBody>
      </p:sp>
      <p:sp>
        <p:nvSpPr>
          <p:cNvPr id="6" name="標題 1"/>
          <p:cNvSpPr>
            <a:spLocks noGrp="1"/>
          </p:cNvSpPr>
          <p:nvPr>
            <p:ph type="title"/>
          </p:nvPr>
        </p:nvSpPr>
        <p:spPr>
          <a:xfrm>
            <a:off x="571472" y="571480"/>
            <a:ext cx="8229600" cy="653210"/>
          </a:xfrm>
        </p:spPr>
        <p:txBody>
          <a:bodyPr>
            <a:noAutofit/>
          </a:bodyPr>
          <a:lstStyle/>
          <a:p>
            <a:r>
              <a:rPr lang="en-US" altLang="zh-TW" sz="2500" b="1" dirty="0" smtClean="0"/>
              <a:t>Finite Element Magnetics</a:t>
            </a:r>
            <a:br>
              <a:rPr lang="en-US" altLang="zh-TW" sz="2500" b="1" dirty="0" smtClean="0"/>
            </a:br>
            <a:endParaRPr lang="zh-TW" altLang="en-US" sz="2500" dirty="0"/>
          </a:p>
        </p:txBody>
      </p:sp>
      <p:pic>
        <p:nvPicPr>
          <p:cNvPr id="7" name="圖片 6" descr="hollow_cylinder_results.gif"/>
          <p:cNvPicPr>
            <a:picLocks noChangeAspect="1"/>
          </p:cNvPicPr>
          <p:nvPr/>
        </p:nvPicPr>
        <p:blipFill>
          <a:blip r:embed="rId2" cstate="print"/>
          <a:stretch>
            <a:fillRect/>
          </a:stretch>
        </p:blipFill>
        <p:spPr>
          <a:xfrm>
            <a:off x="3214678" y="2071678"/>
            <a:ext cx="5715040" cy="4150704"/>
          </a:xfrm>
          <a:prstGeom prst="rect">
            <a:avLst/>
          </a:prstGeom>
        </p:spPr>
      </p:pic>
      <p:pic>
        <p:nvPicPr>
          <p:cNvPr id="8" name="圖片 7" descr="hollow_cylinder_anim.gif"/>
          <p:cNvPicPr>
            <a:picLocks noChangeAspect="1"/>
          </p:cNvPicPr>
          <p:nvPr/>
        </p:nvPicPr>
        <p:blipFill>
          <a:blip r:embed="rId3" cstate="print"/>
          <a:stretch>
            <a:fillRect/>
          </a:stretch>
        </p:blipFill>
        <p:spPr>
          <a:xfrm>
            <a:off x="0" y="3214686"/>
            <a:ext cx="3714776" cy="1156351"/>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28596" y="1000108"/>
            <a:ext cx="8229600" cy="4389120"/>
          </a:xfrm>
        </p:spPr>
        <p:txBody>
          <a:bodyPr/>
          <a:lstStyle/>
          <a:p>
            <a:r>
              <a:rPr lang="en-US" altLang="zh-TW" sz="2200" b="1" dirty="0" smtClean="0"/>
              <a:t>FEM Models</a:t>
            </a:r>
            <a:r>
              <a:rPr lang="zh-TW" altLang="en-US" sz="2200" dirty="0" smtClean="0"/>
              <a:t> </a:t>
            </a:r>
            <a:r>
              <a:rPr lang="en-US" altLang="zh-TW" sz="2200" dirty="0" smtClean="0"/>
              <a:t>-</a:t>
            </a:r>
            <a:r>
              <a:rPr lang="en-US" altLang="zh-TW" sz="2200" b="1" dirty="0" smtClean="0"/>
              <a:t> </a:t>
            </a:r>
            <a:r>
              <a:rPr lang="en-US" altLang="zh-TW" sz="2400" b="1" dirty="0" smtClean="0"/>
              <a:t>Projectile Length</a:t>
            </a:r>
          </a:p>
          <a:p>
            <a:endParaRPr lang="en-US" altLang="zh-TW" sz="2200" b="1" dirty="0" smtClean="0"/>
          </a:p>
          <a:p>
            <a:endParaRPr lang="zh-TW" altLang="en-US" dirty="0"/>
          </a:p>
        </p:txBody>
      </p:sp>
      <p:sp>
        <p:nvSpPr>
          <p:cNvPr id="4" name="標題 1"/>
          <p:cNvSpPr>
            <a:spLocks noGrp="1"/>
          </p:cNvSpPr>
          <p:nvPr>
            <p:ph type="title"/>
          </p:nvPr>
        </p:nvSpPr>
        <p:spPr>
          <a:xfrm>
            <a:off x="571472" y="571480"/>
            <a:ext cx="8229600" cy="653210"/>
          </a:xfrm>
        </p:spPr>
        <p:txBody>
          <a:bodyPr>
            <a:noAutofit/>
          </a:bodyPr>
          <a:lstStyle/>
          <a:p>
            <a:r>
              <a:rPr lang="en-US" altLang="zh-TW" sz="2500" b="1" dirty="0" smtClean="0"/>
              <a:t>Finite Element Magnetics</a:t>
            </a:r>
            <a:br>
              <a:rPr lang="en-US" altLang="zh-TW" sz="2500" b="1" dirty="0" smtClean="0"/>
            </a:br>
            <a:endParaRPr lang="zh-TW" altLang="en-US" sz="2500" dirty="0"/>
          </a:p>
        </p:txBody>
      </p:sp>
      <p:pic>
        <p:nvPicPr>
          <p:cNvPr id="5" name="圖片 4" descr="projectile_length_fanim.gif"/>
          <p:cNvPicPr>
            <a:picLocks noChangeAspect="1"/>
          </p:cNvPicPr>
          <p:nvPr/>
        </p:nvPicPr>
        <p:blipFill>
          <a:blip r:embed="rId2" cstate="print"/>
          <a:stretch>
            <a:fillRect/>
          </a:stretch>
        </p:blipFill>
        <p:spPr>
          <a:xfrm>
            <a:off x="714348" y="1643050"/>
            <a:ext cx="3571900" cy="1143008"/>
          </a:xfrm>
          <a:prstGeom prst="rect">
            <a:avLst/>
          </a:prstGeom>
        </p:spPr>
      </p:pic>
      <p:pic>
        <p:nvPicPr>
          <p:cNvPr id="6" name="圖片 5" descr="workpervolume.gif"/>
          <p:cNvPicPr>
            <a:picLocks noChangeAspect="1"/>
          </p:cNvPicPr>
          <p:nvPr/>
        </p:nvPicPr>
        <p:blipFill>
          <a:blip r:embed="rId3" cstate="print"/>
          <a:stretch>
            <a:fillRect/>
          </a:stretch>
        </p:blipFill>
        <p:spPr>
          <a:xfrm>
            <a:off x="4000496" y="2643182"/>
            <a:ext cx="4929222" cy="3674305"/>
          </a:xfrm>
          <a:prstGeom prst="rect">
            <a:avLst/>
          </a:prstGeom>
        </p:spPr>
      </p:pic>
      <p:sp>
        <p:nvSpPr>
          <p:cNvPr id="7" name="文字方塊 6"/>
          <p:cNvSpPr txBox="1"/>
          <p:nvPr/>
        </p:nvSpPr>
        <p:spPr>
          <a:xfrm>
            <a:off x="0" y="3357562"/>
            <a:ext cx="4039311" cy="1200329"/>
          </a:xfrm>
          <a:prstGeom prst="rect">
            <a:avLst/>
          </a:prstGeom>
          <a:noFill/>
        </p:spPr>
        <p:txBody>
          <a:bodyPr wrap="none" rtlCol="0">
            <a:spAutoFit/>
          </a:bodyPr>
          <a:lstStyle/>
          <a:p>
            <a:r>
              <a:rPr lang="zh-TW" altLang="en-US" dirty="0" smtClean="0"/>
              <a:t>＊</a:t>
            </a:r>
            <a:r>
              <a:rPr lang="en-US" altLang="zh-TW" dirty="0" smtClean="0"/>
              <a:t>These </a:t>
            </a:r>
            <a:r>
              <a:rPr lang="en-US" altLang="zh-TW" dirty="0" smtClean="0"/>
              <a:t>results confirm the </a:t>
            </a:r>
            <a:endParaRPr lang="en-US" altLang="zh-TW" dirty="0" smtClean="0"/>
          </a:p>
          <a:p>
            <a:r>
              <a:rPr lang="en-US" altLang="zh-TW" dirty="0" smtClean="0"/>
              <a:t>     rule-of-thumb </a:t>
            </a:r>
            <a:r>
              <a:rPr lang="en-US" altLang="zh-TW" dirty="0" smtClean="0"/>
              <a:t>that </a:t>
            </a:r>
            <a:r>
              <a:rPr lang="en-US" altLang="zh-TW" b="1" dirty="0" smtClean="0"/>
              <a:t>projectiles </a:t>
            </a:r>
          </a:p>
          <a:p>
            <a:r>
              <a:rPr lang="en-US" altLang="zh-TW" b="1" dirty="0" smtClean="0"/>
              <a:t>      should </a:t>
            </a:r>
            <a:r>
              <a:rPr lang="en-US" altLang="zh-TW" b="1" dirty="0" smtClean="0"/>
              <a:t>be about the same </a:t>
            </a:r>
            <a:r>
              <a:rPr lang="en-US" altLang="zh-TW" b="1" dirty="0" smtClean="0"/>
              <a:t>length</a:t>
            </a:r>
          </a:p>
          <a:p>
            <a:r>
              <a:rPr lang="en-US" altLang="zh-TW" dirty="0" smtClean="0"/>
              <a:t>      as </a:t>
            </a:r>
            <a:r>
              <a:rPr lang="en-US" altLang="zh-TW" dirty="0" smtClean="0"/>
              <a:t>the coil. </a:t>
            </a:r>
            <a:endParaRPr lang="zh-TW"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57158" y="928670"/>
            <a:ext cx="8229600" cy="4389120"/>
          </a:xfrm>
        </p:spPr>
        <p:txBody>
          <a:bodyPr/>
          <a:lstStyle/>
          <a:p>
            <a:r>
              <a:rPr lang="en-US" altLang="zh-TW" sz="2200" b="1" dirty="0" smtClean="0"/>
              <a:t>FEM Models</a:t>
            </a:r>
            <a:r>
              <a:rPr lang="zh-TW" altLang="en-US" sz="2200" dirty="0" smtClean="0"/>
              <a:t> </a:t>
            </a:r>
            <a:r>
              <a:rPr lang="en-US" altLang="zh-TW" sz="2200" dirty="0" smtClean="0"/>
              <a:t>-</a:t>
            </a:r>
            <a:r>
              <a:rPr lang="en-US" altLang="zh-TW" sz="2200" b="1" dirty="0" smtClean="0"/>
              <a:t> </a:t>
            </a:r>
            <a:r>
              <a:rPr lang="en-US" altLang="zh-TW" sz="2200" b="1" dirty="0" smtClean="0"/>
              <a:t>Coil </a:t>
            </a:r>
            <a:r>
              <a:rPr lang="en-US" altLang="zh-TW" sz="2200" b="1" dirty="0" smtClean="0"/>
              <a:t>Diameter</a:t>
            </a:r>
          </a:p>
          <a:p>
            <a:pPr>
              <a:buNone/>
            </a:pPr>
            <a:r>
              <a:rPr lang="zh-TW" altLang="en-US" sz="1800" dirty="0" smtClean="0"/>
              <a:t>＊ </a:t>
            </a:r>
            <a:r>
              <a:rPr lang="en-US" altLang="zh-TW" sz="1800" dirty="0" smtClean="0"/>
              <a:t>Smaller </a:t>
            </a:r>
            <a:r>
              <a:rPr lang="en-US" altLang="zh-TW" sz="1800" dirty="0" smtClean="0"/>
              <a:t>openings are better than bigger coils. In fact, smaller is always better. The graph proves that minimizing the air gap is important.</a:t>
            </a:r>
          </a:p>
          <a:p>
            <a:pPr>
              <a:buNone/>
            </a:pPr>
            <a:r>
              <a:rPr lang="zh-TW" altLang="en-US" sz="1800" dirty="0" smtClean="0"/>
              <a:t>＊ </a:t>
            </a:r>
            <a:r>
              <a:rPr lang="en-US" altLang="zh-TW" sz="1800" dirty="0" smtClean="0"/>
              <a:t>The </a:t>
            </a:r>
            <a:r>
              <a:rPr lang="en-US" altLang="zh-TW" sz="1800" dirty="0" smtClean="0"/>
              <a:t>energy transfer is not very </a:t>
            </a:r>
            <a:r>
              <a:rPr lang="en-US" altLang="zh-TW" sz="1800" dirty="0" err="1" smtClean="0"/>
              <a:t>sensitiveto</a:t>
            </a:r>
            <a:r>
              <a:rPr lang="en-US" altLang="zh-TW" sz="1800" dirty="0" smtClean="0"/>
              <a:t> coil opening size. </a:t>
            </a:r>
          </a:p>
          <a:p>
            <a:pPr>
              <a:buNone/>
            </a:pPr>
            <a:endParaRPr lang="zh-TW" altLang="en-US" dirty="0"/>
          </a:p>
        </p:txBody>
      </p:sp>
      <p:sp>
        <p:nvSpPr>
          <p:cNvPr id="4" name="標題 1"/>
          <p:cNvSpPr>
            <a:spLocks noGrp="1"/>
          </p:cNvSpPr>
          <p:nvPr>
            <p:ph type="title"/>
          </p:nvPr>
        </p:nvSpPr>
        <p:spPr>
          <a:xfrm>
            <a:off x="571472" y="571480"/>
            <a:ext cx="8229600" cy="653210"/>
          </a:xfrm>
        </p:spPr>
        <p:txBody>
          <a:bodyPr>
            <a:noAutofit/>
          </a:bodyPr>
          <a:lstStyle/>
          <a:p>
            <a:r>
              <a:rPr lang="en-US" altLang="zh-TW" sz="2500" b="1" dirty="0" smtClean="0"/>
              <a:t>Finite Element Magnetics</a:t>
            </a:r>
            <a:br>
              <a:rPr lang="en-US" altLang="zh-TW" sz="2500" b="1" dirty="0" smtClean="0"/>
            </a:br>
            <a:endParaRPr lang="zh-TW" altLang="en-US" sz="2500" dirty="0"/>
          </a:p>
        </p:txBody>
      </p:sp>
      <p:pic>
        <p:nvPicPr>
          <p:cNvPr id="6" name="圖片 5" descr="coil_diameter_anim.gif"/>
          <p:cNvPicPr>
            <a:picLocks noChangeAspect="1"/>
          </p:cNvPicPr>
          <p:nvPr/>
        </p:nvPicPr>
        <p:blipFill>
          <a:blip r:embed="rId2" cstate="print"/>
          <a:stretch>
            <a:fillRect/>
          </a:stretch>
        </p:blipFill>
        <p:spPr>
          <a:xfrm>
            <a:off x="428596" y="2500306"/>
            <a:ext cx="3150813" cy="1214446"/>
          </a:xfrm>
          <a:prstGeom prst="rect">
            <a:avLst/>
          </a:prstGeom>
        </p:spPr>
      </p:pic>
      <p:pic>
        <p:nvPicPr>
          <p:cNvPr id="7" name="圖片 6" descr="coil_diameter_work.gif"/>
          <p:cNvPicPr>
            <a:picLocks noChangeAspect="1"/>
          </p:cNvPicPr>
          <p:nvPr/>
        </p:nvPicPr>
        <p:blipFill>
          <a:blip r:embed="rId3" cstate="print"/>
          <a:stretch>
            <a:fillRect/>
          </a:stretch>
        </p:blipFill>
        <p:spPr>
          <a:xfrm>
            <a:off x="3643306" y="2357430"/>
            <a:ext cx="5362136" cy="3857652"/>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57158" y="857232"/>
            <a:ext cx="8229600" cy="4389120"/>
          </a:xfrm>
        </p:spPr>
        <p:txBody>
          <a:bodyPr/>
          <a:lstStyle/>
          <a:p>
            <a:r>
              <a:rPr lang="en-US" altLang="zh-TW" sz="2200" b="1" dirty="0" smtClean="0"/>
              <a:t>FEM Models</a:t>
            </a:r>
            <a:r>
              <a:rPr lang="zh-TW" altLang="en-US" sz="2200" dirty="0" smtClean="0"/>
              <a:t> </a:t>
            </a:r>
            <a:r>
              <a:rPr lang="en-US" altLang="zh-TW" sz="2200" dirty="0" smtClean="0"/>
              <a:t>-</a:t>
            </a:r>
            <a:r>
              <a:rPr lang="en-US" altLang="zh-TW" sz="2400" b="1" dirty="0" smtClean="0"/>
              <a:t>Iron at Coil Entry</a:t>
            </a:r>
          </a:p>
          <a:p>
            <a:pPr>
              <a:buNone/>
            </a:pPr>
            <a:r>
              <a:rPr lang="zh-TW" altLang="en-US" sz="1800" dirty="0" smtClean="0"/>
              <a:t>＊ </a:t>
            </a:r>
            <a:r>
              <a:rPr lang="en-US" altLang="zh-TW" sz="1800" dirty="0" smtClean="0"/>
              <a:t>There </a:t>
            </a:r>
            <a:r>
              <a:rPr lang="en-US" altLang="zh-TW" sz="1800" dirty="0" smtClean="0"/>
              <a:t>is no dependence on work and washer thickness. The total kinetic energy </a:t>
            </a:r>
            <a:r>
              <a:rPr lang="en-US" altLang="zh-TW" sz="1800" dirty="0" smtClean="0"/>
              <a:t> is </a:t>
            </a:r>
            <a:r>
              <a:rPr lang="en-US" altLang="zh-TW" sz="1800" dirty="0" smtClean="0"/>
              <a:t>practically the same for every washer!</a:t>
            </a:r>
            <a:endParaRPr lang="en-US" altLang="zh-TW" sz="1800" b="1" dirty="0" smtClean="0"/>
          </a:p>
          <a:p>
            <a:pPr>
              <a:buNone/>
            </a:pPr>
            <a:endParaRPr lang="zh-TW" altLang="en-US" dirty="0"/>
          </a:p>
        </p:txBody>
      </p:sp>
      <p:sp>
        <p:nvSpPr>
          <p:cNvPr id="4" name="標題 1"/>
          <p:cNvSpPr>
            <a:spLocks noGrp="1"/>
          </p:cNvSpPr>
          <p:nvPr>
            <p:ph type="title"/>
          </p:nvPr>
        </p:nvSpPr>
        <p:spPr>
          <a:xfrm>
            <a:off x="571472" y="571480"/>
            <a:ext cx="8229600" cy="653210"/>
          </a:xfrm>
        </p:spPr>
        <p:txBody>
          <a:bodyPr>
            <a:noAutofit/>
          </a:bodyPr>
          <a:lstStyle/>
          <a:p>
            <a:r>
              <a:rPr lang="en-US" altLang="zh-TW" sz="2500" b="1" dirty="0" smtClean="0"/>
              <a:t>Finite Element Magnetics</a:t>
            </a:r>
            <a:br>
              <a:rPr lang="en-US" altLang="zh-TW" sz="2500" b="1" dirty="0" smtClean="0"/>
            </a:br>
            <a:endParaRPr lang="zh-TW" altLang="en-US" sz="2500" dirty="0"/>
          </a:p>
        </p:txBody>
      </p:sp>
      <p:pic>
        <p:nvPicPr>
          <p:cNvPr id="5" name="圖片 4" descr="iron_entry_anim.gif"/>
          <p:cNvPicPr>
            <a:picLocks noChangeAspect="1"/>
          </p:cNvPicPr>
          <p:nvPr/>
        </p:nvPicPr>
        <p:blipFill>
          <a:blip r:embed="rId2" cstate="print"/>
          <a:stretch>
            <a:fillRect/>
          </a:stretch>
        </p:blipFill>
        <p:spPr>
          <a:xfrm>
            <a:off x="280973" y="2071678"/>
            <a:ext cx="3290895" cy="1306471"/>
          </a:xfrm>
          <a:prstGeom prst="rect">
            <a:avLst/>
          </a:prstGeom>
        </p:spPr>
      </p:pic>
      <p:pic>
        <p:nvPicPr>
          <p:cNvPr id="6" name="圖片 5" descr="iron_entry_work.gif"/>
          <p:cNvPicPr>
            <a:picLocks noChangeAspect="1"/>
          </p:cNvPicPr>
          <p:nvPr/>
        </p:nvPicPr>
        <p:blipFill>
          <a:blip r:embed="rId3" cstate="print"/>
          <a:stretch>
            <a:fillRect/>
          </a:stretch>
        </p:blipFill>
        <p:spPr>
          <a:xfrm>
            <a:off x="3714744" y="2357430"/>
            <a:ext cx="5105400" cy="3362325"/>
          </a:xfrm>
          <a:prstGeom prst="rect">
            <a:avLst/>
          </a:prstGeom>
        </p:spPr>
      </p:pic>
      <p:graphicFrame>
        <p:nvGraphicFramePr>
          <p:cNvPr id="7" name="表格 6"/>
          <p:cNvGraphicFramePr>
            <a:graphicFrameLocks noGrp="1"/>
          </p:cNvGraphicFramePr>
          <p:nvPr/>
        </p:nvGraphicFramePr>
        <p:xfrm>
          <a:off x="642910" y="3357562"/>
          <a:ext cx="2893660" cy="3210552"/>
        </p:xfrm>
        <a:graphic>
          <a:graphicData uri="http://schemas.openxmlformats.org/drawingml/2006/table">
            <a:tbl>
              <a:tblPr/>
              <a:tblGrid>
                <a:gridCol w="1446830"/>
                <a:gridCol w="1446830"/>
              </a:tblGrid>
              <a:tr h="171873">
                <a:tc>
                  <a:txBody>
                    <a:bodyPr/>
                    <a:lstStyle/>
                    <a:p>
                      <a:pPr algn="ctr"/>
                      <a:r>
                        <a:rPr lang="en-US" sz="1200" b="1"/>
                        <a:t>Thickness (mm) </a:t>
                      </a:r>
                      <a:endParaRPr lang="en-US" sz="1200"/>
                    </a:p>
                  </a:txBody>
                  <a:tcPr marL="84667" marR="84667" marT="42333" marB="42333" anchor="ctr">
                    <a:lnL>
                      <a:noFill/>
                    </a:lnL>
                    <a:lnR>
                      <a:noFill/>
                    </a:lnR>
                    <a:lnT>
                      <a:noFill/>
                    </a:lnT>
                    <a:lnB>
                      <a:noFill/>
                    </a:lnB>
                  </a:tcPr>
                </a:tc>
                <a:tc>
                  <a:txBody>
                    <a:bodyPr/>
                    <a:lstStyle/>
                    <a:p>
                      <a:pPr algn="ctr"/>
                      <a:r>
                        <a:rPr lang="en-US" sz="1200" b="1"/>
                        <a:t>Work  (Joules)</a:t>
                      </a:r>
                      <a:endParaRPr lang="en-US" sz="1200"/>
                    </a:p>
                  </a:txBody>
                  <a:tcPr marL="84667" marR="84667" marT="42333" marB="42333" anchor="ctr">
                    <a:lnL>
                      <a:noFill/>
                    </a:lnL>
                    <a:lnR>
                      <a:noFill/>
                    </a:lnR>
                    <a:lnT>
                      <a:noFill/>
                    </a:lnT>
                    <a:lnB>
                      <a:noFill/>
                    </a:lnB>
                  </a:tcPr>
                </a:tc>
              </a:tr>
              <a:tr h="171873">
                <a:tc>
                  <a:txBody>
                    <a:bodyPr/>
                    <a:lstStyle/>
                    <a:p>
                      <a:pPr algn="ctr"/>
                      <a:r>
                        <a:rPr lang="en-US" altLang="zh-TW" sz="1200"/>
                        <a:t>0.1</a:t>
                      </a:r>
                    </a:p>
                  </a:txBody>
                  <a:tcPr marL="84667" marR="84667" marT="42333" marB="42333" anchor="ctr">
                    <a:lnL>
                      <a:noFill/>
                    </a:lnL>
                    <a:lnR>
                      <a:noFill/>
                    </a:lnR>
                    <a:lnT>
                      <a:noFill/>
                    </a:lnT>
                    <a:lnB>
                      <a:noFill/>
                    </a:lnB>
                  </a:tcPr>
                </a:tc>
                <a:tc>
                  <a:txBody>
                    <a:bodyPr/>
                    <a:lstStyle/>
                    <a:p>
                      <a:pPr algn="ctr"/>
                      <a:r>
                        <a:rPr lang="en-US" altLang="zh-TW" sz="1200"/>
                        <a:t>204.8</a:t>
                      </a:r>
                    </a:p>
                  </a:txBody>
                  <a:tcPr marL="84667" marR="84667" marT="42333" marB="42333" anchor="ctr">
                    <a:lnL>
                      <a:noFill/>
                    </a:lnL>
                    <a:lnR>
                      <a:noFill/>
                    </a:lnR>
                    <a:lnT>
                      <a:noFill/>
                    </a:lnT>
                    <a:lnB>
                      <a:noFill/>
                    </a:lnB>
                  </a:tcPr>
                </a:tc>
              </a:tr>
              <a:tr h="171873">
                <a:tc>
                  <a:txBody>
                    <a:bodyPr/>
                    <a:lstStyle/>
                    <a:p>
                      <a:pPr algn="ctr"/>
                      <a:r>
                        <a:rPr lang="en-US" altLang="zh-TW" sz="1200"/>
                        <a:t>0.6</a:t>
                      </a:r>
                    </a:p>
                  </a:txBody>
                  <a:tcPr marL="84667" marR="84667" marT="42333" marB="42333" anchor="ctr">
                    <a:lnL>
                      <a:noFill/>
                    </a:lnL>
                    <a:lnR>
                      <a:noFill/>
                    </a:lnR>
                    <a:lnT>
                      <a:noFill/>
                    </a:lnT>
                    <a:lnB>
                      <a:noFill/>
                    </a:lnB>
                  </a:tcPr>
                </a:tc>
                <a:tc>
                  <a:txBody>
                    <a:bodyPr/>
                    <a:lstStyle/>
                    <a:p>
                      <a:pPr algn="ctr"/>
                      <a:r>
                        <a:rPr lang="en-US" altLang="zh-TW" sz="1200"/>
                        <a:t>204.9</a:t>
                      </a:r>
                    </a:p>
                  </a:txBody>
                  <a:tcPr marL="84667" marR="84667" marT="42333" marB="42333" anchor="ctr">
                    <a:lnL>
                      <a:noFill/>
                    </a:lnL>
                    <a:lnR>
                      <a:noFill/>
                    </a:lnR>
                    <a:lnT>
                      <a:noFill/>
                    </a:lnT>
                    <a:lnB>
                      <a:noFill/>
                    </a:lnB>
                  </a:tcPr>
                </a:tc>
              </a:tr>
              <a:tr h="171873">
                <a:tc>
                  <a:txBody>
                    <a:bodyPr/>
                    <a:lstStyle/>
                    <a:p>
                      <a:pPr algn="ctr"/>
                      <a:r>
                        <a:rPr lang="en-US" altLang="zh-TW" sz="1200"/>
                        <a:t>1.1</a:t>
                      </a:r>
                    </a:p>
                  </a:txBody>
                  <a:tcPr marL="84667" marR="84667" marT="42333" marB="42333" anchor="ctr">
                    <a:lnL>
                      <a:noFill/>
                    </a:lnL>
                    <a:lnR>
                      <a:noFill/>
                    </a:lnR>
                    <a:lnT>
                      <a:noFill/>
                    </a:lnT>
                    <a:lnB>
                      <a:noFill/>
                    </a:lnB>
                  </a:tcPr>
                </a:tc>
                <a:tc>
                  <a:txBody>
                    <a:bodyPr/>
                    <a:lstStyle/>
                    <a:p>
                      <a:pPr algn="ctr"/>
                      <a:r>
                        <a:rPr lang="en-US" altLang="zh-TW" sz="1200"/>
                        <a:t>204.8</a:t>
                      </a:r>
                    </a:p>
                  </a:txBody>
                  <a:tcPr marL="84667" marR="84667" marT="42333" marB="42333" anchor="ctr">
                    <a:lnL>
                      <a:noFill/>
                    </a:lnL>
                    <a:lnR>
                      <a:noFill/>
                    </a:lnR>
                    <a:lnT>
                      <a:noFill/>
                    </a:lnT>
                    <a:lnB>
                      <a:noFill/>
                    </a:lnB>
                  </a:tcPr>
                </a:tc>
              </a:tr>
              <a:tr h="171873">
                <a:tc>
                  <a:txBody>
                    <a:bodyPr/>
                    <a:lstStyle/>
                    <a:p>
                      <a:pPr algn="ctr"/>
                      <a:r>
                        <a:rPr lang="en-US" altLang="zh-TW" sz="1200"/>
                        <a:t>1.6</a:t>
                      </a:r>
                    </a:p>
                  </a:txBody>
                  <a:tcPr marL="84667" marR="84667" marT="42333" marB="42333" anchor="ctr">
                    <a:lnL>
                      <a:noFill/>
                    </a:lnL>
                    <a:lnR>
                      <a:noFill/>
                    </a:lnR>
                    <a:lnT>
                      <a:noFill/>
                    </a:lnT>
                    <a:lnB>
                      <a:noFill/>
                    </a:lnB>
                  </a:tcPr>
                </a:tc>
                <a:tc>
                  <a:txBody>
                    <a:bodyPr/>
                    <a:lstStyle/>
                    <a:p>
                      <a:pPr algn="ctr"/>
                      <a:r>
                        <a:rPr lang="en-US" altLang="zh-TW" sz="1200"/>
                        <a:t>204.7</a:t>
                      </a:r>
                    </a:p>
                  </a:txBody>
                  <a:tcPr marL="84667" marR="84667" marT="42333" marB="42333" anchor="ctr">
                    <a:lnL>
                      <a:noFill/>
                    </a:lnL>
                    <a:lnR>
                      <a:noFill/>
                    </a:lnR>
                    <a:lnT>
                      <a:noFill/>
                    </a:lnT>
                    <a:lnB>
                      <a:noFill/>
                    </a:lnB>
                  </a:tcPr>
                </a:tc>
              </a:tr>
              <a:tr h="171873">
                <a:tc>
                  <a:txBody>
                    <a:bodyPr/>
                    <a:lstStyle/>
                    <a:p>
                      <a:pPr algn="ctr"/>
                      <a:r>
                        <a:rPr lang="en-US" altLang="zh-TW" sz="1200"/>
                        <a:t>2.1</a:t>
                      </a:r>
                    </a:p>
                  </a:txBody>
                  <a:tcPr marL="84667" marR="84667" marT="42333" marB="42333" anchor="ctr">
                    <a:lnL>
                      <a:noFill/>
                    </a:lnL>
                    <a:lnR>
                      <a:noFill/>
                    </a:lnR>
                    <a:lnT>
                      <a:noFill/>
                    </a:lnT>
                    <a:lnB>
                      <a:noFill/>
                    </a:lnB>
                  </a:tcPr>
                </a:tc>
                <a:tc>
                  <a:txBody>
                    <a:bodyPr/>
                    <a:lstStyle/>
                    <a:p>
                      <a:pPr algn="ctr"/>
                      <a:r>
                        <a:rPr lang="en-US" altLang="zh-TW" sz="1200"/>
                        <a:t>204.9</a:t>
                      </a:r>
                    </a:p>
                  </a:txBody>
                  <a:tcPr marL="84667" marR="84667" marT="42333" marB="42333" anchor="ctr">
                    <a:lnL>
                      <a:noFill/>
                    </a:lnL>
                    <a:lnR>
                      <a:noFill/>
                    </a:lnR>
                    <a:lnT>
                      <a:noFill/>
                    </a:lnT>
                    <a:lnB>
                      <a:noFill/>
                    </a:lnB>
                  </a:tcPr>
                </a:tc>
              </a:tr>
              <a:tr h="171873">
                <a:tc>
                  <a:txBody>
                    <a:bodyPr/>
                    <a:lstStyle/>
                    <a:p>
                      <a:pPr algn="ctr"/>
                      <a:r>
                        <a:rPr lang="en-US" altLang="zh-TW" sz="1200"/>
                        <a:t>2.6</a:t>
                      </a:r>
                    </a:p>
                  </a:txBody>
                  <a:tcPr marL="84667" marR="84667" marT="42333" marB="42333" anchor="ctr">
                    <a:lnL>
                      <a:noFill/>
                    </a:lnL>
                    <a:lnR>
                      <a:noFill/>
                    </a:lnR>
                    <a:lnT>
                      <a:noFill/>
                    </a:lnT>
                    <a:lnB>
                      <a:noFill/>
                    </a:lnB>
                  </a:tcPr>
                </a:tc>
                <a:tc>
                  <a:txBody>
                    <a:bodyPr/>
                    <a:lstStyle/>
                    <a:p>
                      <a:pPr algn="ctr"/>
                      <a:r>
                        <a:rPr lang="en-US" altLang="zh-TW" sz="1200"/>
                        <a:t>205.0</a:t>
                      </a:r>
                    </a:p>
                  </a:txBody>
                  <a:tcPr marL="84667" marR="84667" marT="42333" marB="42333" anchor="ctr">
                    <a:lnL>
                      <a:noFill/>
                    </a:lnL>
                    <a:lnR>
                      <a:noFill/>
                    </a:lnR>
                    <a:lnT>
                      <a:noFill/>
                    </a:lnT>
                    <a:lnB>
                      <a:noFill/>
                    </a:lnB>
                  </a:tcPr>
                </a:tc>
              </a:tr>
              <a:tr h="171873">
                <a:tc>
                  <a:txBody>
                    <a:bodyPr/>
                    <a:lstStyle/>
                    <a:p>
                      <a:pPr algn="ctr"/>
                      <a:r>
                        <a:rPr lang="en-US" altLang="zh-TW" sz="1200"/>
                        <a:t>3.1</a:t>
                      </a:r>
                    </a:p>
                  </a:txBody>
                  <a:tcPr marL="84667" marR="84667" marT="42333" marB="42333" anchor="ctr">
                    <a:lnL>
                      <a:noFill/>
                    </a:lnL>
                    <a:lnR>
                      <a:noFill/>
                    </a:lnR>
                    <a:lnT>
                      <a:noFill/>
                    </a:lnT>
                    <a:lnB>
                      <a:noFill/>
                    </a:lnB>
                  </a:tcPr>
                </a:tc>
                <a:tc>
                  <a:txBody>
                    <a:bodyPr/>
                    <a:lstStyle/>
                    <a:p>
                      <a:pPr algn="ctr"/>
                      <a:r>
                        <a:rPr lang="en-US" altLang="zh-TW" sz="1200"/>
                        <a:t>204.7</a:t>
                      </a:r>
                    </a:p>
                  </a:txBody>
                  <a:tcPr marL="84667" marR="84667" marT="42333" marB="42333" anchor="ctr">
                    <a:lnL>
                      <a:noFill/>
                    </a:lnL>
                    <a:lnR>
                      <a:noFill/>
                    </a:lnR>
                    <a:lnT>
                      <a:noFill/>
                    </a:lnT>
                    <a:lnB>
                      <a:noFill/>
                    </a:lnB>
                  </a:tcPr>
                </a:tc>
              </a:tr>
              <a:tr h="171873">
                <a:tc>
                  <a:txBody>
                    <a:bodyPr/>
                    <a:lstStyle/>
                    <a:p>
                      <a:pPr algn="ctr"/>
                      <a:r>
                        <a:rPr lang="en-US" altLang="zh-TW" sz="1200"/>
                        <a:t>3.6</a:t>
                      </a:r>
                    </a:p>
                  </a:txBody>
                  <a:tcPr marL="84667" marR="84667" marT="42333" marB="42333" anchor="ctr">
                    <a:lnL>
                      <a:noFill/>
                    </a:lnL>
                    <a:lnR>
                      <a:noFill/>
                    </a:lnR>
                    <a:lnT>
                      <a:noFill/>
                    </a:lnT>
                    <a:lnB>
                      <a:noFill/>
                    </a:lnB>
                  </a:tcPr>
                </a:tc>
                <a:tc>
                  <a:txBody>
                    <a:bodyPr/>
                    <a:lstStyle/>
                    <a:p>
                      <a:pPr algn="ctr"/>
                      <a:r>
                        <a:rPr lang="en-US" altLang="zh-TW" sz="1200"/>
                        <a:t>204.7</a:t>
                      </a:r>
                    </a:p>
                  </a:txBody>
                  <a:tcPr marL="84667" marR="84667" marT="42333" marB="42333" anchor="ctr">
                    <a:lnL>
                      <a:noFill/>
                    </a:lnL>
                    <a:lnR>
                      <a:noFill/>
                    </a:lnR>
                    <a:lnT>
                      <a:noFill/>
                    </a:lnT>
                    <a:lnB>
                      <a:noFill/>
                    </a:lnB>
                  </a:tcPr>
                </a:tc>
              </a:tr>
              <a:tr h="171873">
                <a:tc>
                  <a:txBody>
                    <a:bodyPr/>
                    <a:lstStyle/>
                    <a:p>
                      <a:pPr algn="ctr"/>
                      <a:r>
                        <a:rPr lang="en-US" altLang="zh-TW" sz="1200"/>
                        <a:t>4.1</a:t>
                      </a:r>
                    </a:p>
                  </a:txBody>
                  <a:tcPr marL="84667" marR="84667" marT="42333" marB="42333" anchor="ctr">
                    <a:lnL>
                      <a:noFill/>
                    </a:lnL>
                    <a:lnR>
                      <a:noFill/>
                    </a:lnR>
                    <a:lnT>
                      <a:noFill/>
                    </a:lnT>
                    <a:lnB>
                      <a:noFill/>
                    </a:lnB>
                  </a:tcPr>
                </a:tc>
                <a:tc>
                  <a:txBody>
                    <a:bodyPr/>
                    <a:lstStyle/>
                    <a:p>
                      <a:pPr algn="ctr"/>
                      <a:r>
                        <a:rPr lang="en-US" altLang="zh-TW" sz="1200"/>
                        <a:t>204.9</a:t>
                      </a:r>
                    </a:p>
                  </a:txBody>
                  <a:tcPr marL="84667" marR="84667" marT="42333" marB="42333" anchor="ctr">
                    <a:lnL>
                      <a:noFill/>
                    </a:lnL>
                    <a:lnR>
                      <a:noFill/>
                    </a:lnR>
                    <a:lnT>
                      <a:noFill/>
                    </a:lnT>
                    <a:lnB>
                      <a:noFill/>
                    </a:lnB>
                  </a:tcPr>
                </a:tc>
              </a:tr>
              <a:tr h="171873">
                <a:tc>
                  <a:txBody>
                    <a:bodyPr/>
                    <a:lstStyle/>
                    <a:p>
                      <a:pPr algn="ctr"/>
                      <a:r>
                        <a:rPr lang="en-US" altLang="zh-TW" sz="1200"/>
                        <a:t>4.6</a:t>
                      </a:r>
                    </a:p>
                  </a:txBody>
                  <a:tcPr marL="84667" marR="84667" marT="42333" marB="42333" anchor="ctr">
                    <a:lnL>
                      <a:noFill/>
                    </a:lnL>
                    <a:lnR>
                      <a:noFill/>
                    </a:lnR>
                    <a:lnT>
                      <a:noFill/>
                    </a:lnT>
                    <a:lnB>
                      <a:noFill/>
                    </a:lnB>
                  </a:tcPr>
                </a:tc>
                <a:tc>
                  <a:txBody>
                    <a:bodyPr/>
                    <a:lstStyle/>
                    <a:p>
                      <a:pPr algn="ctr"/>
                      <a:r>
                        <a:rPr lang="en-US" altLang="zh-TW" sz="1200"/>
                        <a:t>204.8</a:t>
                      </a:r>
                    </a:p>
                  </a:txBody>
                  <a:tcPr marL="84667" marR="84667" marT="42333" marB="42333" anchor="ctr">
                    <a:lnL>
                      <a:noFill/>
                    </a:lnL>
                    <a:lnR>
                      <a:noFill/>
                    </a:lnR>
                    <a:lnT>
                      <a:noFill/>
                    </a:lnT>
                    <a:lnB>
                      <a:noFill/>
                    </a:lnB>
                  </a:tcPr>
                </a:tc>
              </a:tr>
              <a:tr h="171873">
                <a:tc>
                  <a:txBody>
                    <a:bodyPr/>
                    <a:lstStyle/>
                    <a:p>
                      <a:pPr algn="ctr"/>
                      <a:r>
                        <a:rPr lang="en-US" altLang="zh-TW" sz="1200"/>
                        <a:t>5.1</a:t>
                      </a:r>
                    </a:p>
                  </a:txBody>
                  <a:tcPr marL="84667" marR="84667" marT="42333" marB="42333" anchor="ctr">
                    <a:lnL>
                      <a:noFill/>
                    </a:lnL>
                    <a:lnR>
                      <a:noFill/>
                    </a:lnR>
                    <a:lnT>
                      <a:noFill/>
                    </a:lnT>
                    <a:lnB>
                      <a:noFill/>
                    </a:lnB>
                  </a:tcPr>
                </a:tc>
                <a:tc>
                  <a:txBody>
                    <a:bodyPr/>
                    <a:lstStyle/>
                    <a:p>
                      <a:pPr algn="ctr"/>
                      <a:r>
                        <a:rPr lang="en-US" altLang="zh-TW" sz="1200" dirty="0"/>
                        <a:t>204.9</a:t>
                      </a:r>
                    </a:p>
                  </a:txBody>
                  <a:tcPr marL="84667" marR="84667" marT="42333" marB="42333" anchor="ctr">
                    <a:lnL>
                      <a:noFill/>
                    </a:lnL>
                    <a:lnR>
                      <a:noFill/>
                    </a:lnR>
                    <a:lnT>
                      <a:noFill/>
                    </a:lnT>
                    <a:lnB>
                      <a:noFill/>
                    </a:lnB>
                  </a:tcPr>
                </a:tc>
              </a:tr>
            </a:tbl>
          </a:graphicData>
        </a:graphic>
      </p:graphicFrame>
      <p:sp>
        <p:nvSpPr>
          <p:cNvPr id="31745"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28596" y="928670"/>
            <a:ext cx="8229600" cy="4389120"/>
          </a:xfrm>
        </p:spPr>
        <p:txBody>
          <a:bodyPr/>
          <a:lstStyle/>
          <a:p>
            <a:r>
              <a:rPr lang="en-US" altLang="zh-TW" sz="2200" b="1" dirty="0" smtClean="0"/>
              <a:t>FEM Models</a:t>
            </a:r>
            <a:r>
              <a:rPr lang="zh-TW" altLang="en-US" sz="2200" dirty="0" smtClean="0"/>
              <a:t> </a:t>
            </a:r>
            <a:r>
              <a:rPr lang="en-US" altLang="zh-TW" sz="2200" dirty="0" smtClean="0"/>
              <a:t>-</a:t>
            </a:r>
            <a:r>
              <a:rPr lang="en-US" altLang="zh-TW" sz="2200" b="1" dirty="0" smtClean="0"/>
              <a:t> Coil Current</a:t>
            </a:r>
          </a:p>
          <a:p>
            <a:pPr>
              <a:buNone/>
            </a:pPr>
            <a:endParaRPr lang="zh-TW" altLang="en-US" dirty="0"/>
          </a:p>
        </p:txBody>
      </p:sp>
      <p:sp>
        <p:nvSpPr>
          <p:cNvPr id="4" name="標題 1"/>
          <p:cNvSpPr>
            <a:spLocks noGrp="1"/>
          </p:cNvSpPr>
          <p:nvPr>
            <p:ph type="title"/>
          </p:nvPr>
        </p:nvSpPr>
        <p:spPr>
          <a:xfrm>
            <a:off x="571472" y="571480"/>
            <a:ext cx="8229600" cy="653210"/>
          </a:xfrm>
        </p:spPr>
        <p:txBody>
          <a:bodyPr>
            <a:noAutofit/>
          </a:bodyPr>
          <a:lstStyle/>
          <a:p>
            <a:r>
              <a:rPr lang="en-US" altLang="zh-TW" sz="2500" b="1" dirty="0" smtClean="0"/>
              <a:t>Finite Element Magnetics</a:t>
            </a:r>
            <a:br>
              <a:rPr lang="en-US" altLang="zh-TW" sz="2500" b="1" dirty="0" smtClean="0"/>
            </a:br>
            <a:endParaRPr lang="zh-TW" altLang="en-US" sz="2500" dirty="0"/>
          </a:p>
        </p:txBody>
      </p:sp>
      <p:pic>
        <p:nvPicPr>
          <p:cNvPr id="5" name="圖片 4" descr="coil_current.gif"/>
          <p:cNvPicPr>
            <a:picLocks noChangeAspect="1"/>
          </p:cNvPicPr>
          <p:nvPr/>
        </p:nvPicPr>
        <p:blipFill>
          <a:blip r:embed="rId2" cstate="print"/>
          <a:stretch>
            <a:fillRect/>
          </a:stretch>
        </p:blipFill>
        <p:spPr>
          <a:xfrm>
            <a:off x="571472" y="1643050"/>
            <a:ext cx="2862267" cy="958184"/>
          </a:xfrm>
          <a:prstGeom prst="rect">
            <a:avLst/>
          </a:prstGeom>
        </p:spPr>
      </p:pic>
      <p:pic>
        <p:nvPicPr>
          <p:cNvPr id="6" name="圖片 5" descr="coil_current (1).gif"/>
          <p:cNvPicPr>
            <a:picLocks noChangeAspect="1"/>
          </p:cNvPicPr>
          <p:nvPr/>
        </p:nvPicPr>
        <p:blipFill>
          <a:blip r:embed="rId3" cstate="print"/>
          <a:stretch>
            <a:fillRect/>
          </a:stretch>
        </p:blipFill>
        <p:spPr>
          <a:xfrm>
            <a:off x="3481418" y="2119332"/>
            <a:ext cx="5448300" cy="409575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
            </a:r>
            <a:br>
              <a:rPr lang="en-US" altLang="zh-TW" b="1" dirty="0" smtClean="0"/>
            </a:br>
            <a:endParaRPr lang="zh-TW" altLang="en-US" dirty="0"/>
          </a:p>
        </p:txBody>
      </p:sp>
      <p:sp>
        <p:nvSpPr>
          <p:cNvPr id="3" name="內容版面配置區 2"/>
          <p:cNvSpPr>
            <a:spLocks noGrp="1"/>
          </p:cNvSpPr>
          <p:nvPr>
            <p:ph idx="1"/>
          </p:nvPr>
        </p:nvSpPr>
        <p:spPr>
          <a:xfrm>
            <a:off x="500034" y="1071546"/>
            <a:ext cx="8229600" cy="5072098"/>
          </a:xfrm>
        </p:spPr>
        <p:txBody>
          <a:bodyPr>
            <a:normAutofit lnSpcReduction="10000"/>
          </a:bodyPr>
          <a:lstStyle/>
          <a:p>
            <a:r>
              <a:rPr lang="en-US" altLang="zh-TW" sz="2400" b="1" dirty="0" smtClean="0">
                <a:hlinkClick r:id="rId2"/>
              </a:rPr>
              <a:t>Magnetic Materials</a:t>
            </a:r>
            <a:endParaRPr lang="en-US" altLang="zh-TW" sz="2400" b="1" dirty="0" smtClean="0"/>
          </a:p>
          <a:p>
            <a:r>
              <a:rPr lang="en-US" altLang="zh-TW" b="1" dirty="0" smtClean="0">
                <a:hlinkClick r:id="rId3"/>
              </a:rPr>
              <a:t>Solenoid Physics</a:t>
            </a:r>
            <a:endParaRPr lang="en-US" altLang="zh-TW" b="1" dirty="0" smtClean="0"/>
          </a:p>
          <a:p>
            <a:r>
              <a:rPr lang="en-US" altLang="zh-TW" b="1" dirty="0" smtClean="0">
                <a:hlinkClick r:id="rId4"/>
              </a:rPr>
              <a:t>Magnetic </a:t>
            </a:r>
            <a:r>
              <a:rPr lang="en-US" altLang="zh-TW" b="1" dirty="0" smtClean="0">
                <a:hlinkClick r:id="rId4"/>
              </a:rPr>
              <a:t>Field</a:t>
            </a:r>
            <a:endParaRPr lang="en-US" altLang="zh-TW" b="1" dirty="0" smtClean="0"/>
          </a:p>
          <a:p>
            <a:pPr>
              <a:buNone/>
            </a:pPr>
            <a:endParaRPr lang="en-US" altLang="zh-TW" b="1" dirty="0" smtClean="0"/>
          </a:p>
          <a:p>
            <a:pPr>
              <a:buNone/>
            </a:pPr>
            <a:endParaRPr lang="en-US" altLang="zh-TW" b="1" dirty="0" smtClean="0"/>
          </a:p>
          <a:p>
            <a:r>
              <a:rPr lang="en-US" altLang="zh-TW" dirty="0" smtClean="0"/>
              <a:t>Force From Magnetism</a:t>
            </a:r>
            <a:endParaRPr lang="en-US" altLang="zh-TW" b="1" dirty="0" smtClean="0"/>
          </a:p>
          <a:p>
            <a:pPr>
              <a:buNone/>
            </a:pPr>
            <a:r>
              <a:rPr lang="en-US" altLang="zh-TW" b="1" dirty="0" smtClean="0"/>
              <a:t>  </a:t>
            </a:r>
            <a:r>
              <a:rPr lang="zh-TW" altLang="en-US" sz="2000" dirty="0" smtClean="0"/>
              <a:t>＊ </a:t>
            </a:r>
            <a:r>
              <a:rPr lang="en-US" altLang="zh-TW" sz="2000" dirty="0" smtClean="0"/>
              <a:t>Force </a:t>
            </a:r>
            <a:r>
              <a:rPr lang="en-US" altLang="zh-TW" sz="2000" dirty="0" smtClean="0"/>
              <a:t>Is the Gradient of Potential </a:t>
            </a:r>
            <a:r>
              <a:rPr lang="en-US" altLang="zh-TW" sz="2000" dirty="0" smtClean="0"/>
              <a:t>Energy</a:t>
            </a:r>
          </a:p>
          <a:p>
            <a:pPr>
              <a:buNone/>
            </a:pPr>
            <a:r>
              <a:rPr lang="en-US" altLang="zh-TW" sz="2000" dirty="0" smtClean="0"/>
              <a:t>   </a:t>
            </a:r>
            <a:r>
              <a:rPr lang="zh-TW" altLang="en-US" sz="2000" dirty="0" smtClean="0"/>
              <a:t>＊ </a:t>
            </a:r>
            <a:r>
              <a:rPr lang="en-US" altLang="zh-TW" sz="2000" dirty="0" smtClean="0"/>
              <a:t>The </a:t>
            </a:r>
            <a:r>
              <a:rPr lang="en-US" altLang="zh-TW" sz="2000" dirty="0" smtClean="0"/>
              <a:t>potential energy in a magnetic field is </a:t>
            </a:r>
          </a:p>
          <a:p>
            <a:r>
              <a:rPr lang="en-US" altLang="zh-TW" dirty="0" smtClean="0"/>
              <a:t>Saturation</a:t>
            </a:r>
          </a:p>
          <a:p>
            <a:pPr>
              <a:buNone/>
            </a:pPr>
            <a:r>
              <a:rPr lang="zh-TW" altLang="en-US" sz="1800" dirty="0" smtClean="0"/>
              <a:t>   </a:t>
            </a:r>
            <a:r>
              <a:rPr lang="zh-TW" altLang="en-US" sz="1600" dirty="0" smtClean="0"/>
              <a:t>＊</a:t>
            </a:r>
            <a:r>
              <a:rPr lang="en-US" altLang="zh-TW" sz="1800" dirty="0" smtClean="0"/>
              <a:t> </a:t>
            </a:r>
            <a:r>
              <a:rPr lang="en-US" altLang="zh-TW" sz="1800" dirty="0" smtClean="0"/>
              <a:t>The </a:t>
            </a:r>
            <a:r>
              <a:rPr lang="en-US" altLang="zh-TW" sz="1800" b="1" dirty="0" smtClean="0"/>
              <a:t>B-H curve</a:t>
            </a:r>
            <a:r>
              <a:rPr lang="en-US" altLang="zh-TW" sz="1800" dirty="0" smtClean="0"/>
              <a:t> here illustrates the effect of magnetic </a:t>
            </a:r>
            <a:endParaRPr lang="en-US" altLang="zh-TW" sz="1800" dirty="0" smtClean="0"/>
          </a:p>
          <a:p>
            <a:pPr>
              <a:buNone/>
            </a:pPr>
            <a:r>
              <a:rPr lang="en-US" altLang="zh-TW" sz="1800" dirty="0" smtClean="0"/>
              <a:t> </a:t>
            </a:r>
            <a:r>
              <a:rPr lang="en-US" altLang="zh-TW" sz="1800" dirty="0" smtClean="0"/>
              <a:t>       saturation</a:t>
            </a:r>
            <a:r>
              <a:rPr lang="en-US" altLang="zh-TW" sz="1800" dirty="0" smtClean="0"/>
              <a:t>. </a:t>
            </a:r>
            <a:r>
              <a:rPr lang="en-US" altLang="zh-TW" sz="1800" dirty="0" smtClean="0"/>
              <a:t>It </a:t>
            </a:r>
            <a:r>
              <a:rPr lang="en-US" altLang="zh-TW" sz="1800" dirty="0" smtClean="0"/>
              <a:t>shows the </a:t>
            </a:r>
            <a:r>
              <a:rPr lang="en-US" altLang="zh-TW" sz="1800" dirty="0" smtClean="0"/>
              <a:t> effect </a:t>
            </a:r>
            <a:r>
              <a:rPr lang="en-US" altLang="zh-TW" sz="1800" dirty="0" smtClean="0"/>
              <a:t>of applying an external </a:t>
            </a:r>
            <a:endParaRPr lang="en-US" altLang="zh-TW" sz="1800" dirty="0" smtClean="0"/>
          </a:p>
          <a:p>
            <a:pPr>
              <a:buNone/>
            </a:pPr>
            <a:r>
              <a:rPr lang="en-US" altLang="zh-TW" sz="1800" dirty="0" smtClean="0"/>
              <a:t> </a:t>
            </a:r>
            <a:r>
              <a:rPr lang="en-US" altLang="zh-TW" sz="1800" dirty="0" smtClean="0"/>
              <a:t>       magnetic </a:t>
            </a:r>
            <a:r>
              <a:rPr lang="en-US" altLang="zh-TW" sz="1800" dirty="0" smtClean="0"/>
              <a:t>field to </a:t>
            </a:r>
            <a:r>
              <a:rPr lang="en-US" altLang="zh-TW" sz="1800" dirty="0" smtClean="0"/>
              <a:t> </a:t>
            </a:r>
            <a:r>
              <a:rPr lang="en-US" altLang="zh-TW" sz="1800" dirty="0" err="1" smtClean="0"/>
              <a:t>unmagnetized</a:t>
            </a:r>
            <a:r>
              <a:rPr lang="en-US" altLang="zh-TW" sz="1800" dirty="0" smtClean="0"/>
              <a:t>  iron</a:t>
            </a:r>
            <a:r>
              <a:rPr lang="en-US" altLang="zh-TW" sz="1800" dirty="0" smtClean="0"/>
              <a:t>. </a:t>
            </a:r>
          </a:p>
          <a:p>
            <a:endParaRPr lang="zh-TW" altLang="en-US" dirty="0"/>
          </a:p>
        </p:txBody>
      </p:sp>
      <p:sp>
        <p:nvSpPr>
          <p:cNvPr id="4" name="標題 1"/>
          <p:cNvSpPr txBox="1">
            <a:spLocks/>
          </p:cNvSpPr>
          <p:nvPr/>
        </p:nvSpPr>
        <p:spPr>
          <a:xfrm>
            <a:off x="785786" y="357166"/>
            <a:ext cx="6143668" cy="653210"/>
          </a:xfrm>
          <a:prstGeom prst="rect">
            <a:avLst/>
          </a:prstGeom>
        </p:spPr>
        <p:txBody>
          <a:bodyPr vert="horz" lIns="0" rIns="0" bIns="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zh-TW" sz="2800" b="0" i="0" u="none" strike="noStrike" kern="1200" cap="none" spc="0" normalizeH="0" baseline="0" noProof="0" dirty="0" smtClean="0">
                <a:ln>
                  <a:noFill/>
                </a:ln>
                <a:solidFill>
                  <a:schemeClr val="tx2"/>
                </a:solidFill>
                <a:effectLst/>
                <a:uLnTx/>
                <a:uFillTx/>
                <a:latin typeface="+mj-lt"/>
                <a:ea typeface="+mj-ea"/>
                <a:cs typeface="+mj-cs"/>
              </a:rPr>
              <a:t>Introduction</a:t>
            </a:r>
            <a:endParaRPr kumimoji="0" lang="zh-TW" altLang="en-US" sz="2800" b="0" i="0" u="none" strike="noStrike" kern="1200" cap="none" spc="0" normalizeH="0" baseline="0" noProof="0" dirty="0">
              <a:ln>
                <a:noFill/>
              </a:ln>
              <a:solidFill>
                <a:schemeClr val="tx2"/>
              </a:solidFill>
              <a:effectLst/>
              <a:uLnTx/>
              <a:uFillTx/>
              <a:latin typeface="+mj-lt"/>
              <a:ea typeface="+mj-ea"/>
              <a:cs typeface="+mj-cs"/>
            </a:endParaRPr>
          </a:p>
        </p:txBody>
      </p:sp>
      <p:pic>
        <p:nvPicPr>
          <p:cNvPr id="5" name="圖片 4" descr="flux_anim.gif"/>
          <p:cNvPicPr>
            <a:picLocks noChangeAspect="1"/>
          </p:cNvPicPr>
          <p:nvPr/>
        </p:nvPicPr>
        <p:blipFill>
          <a:blip r:embed="rId5" cstate="print"/>
          <a:stretch>
            <a:fillRect/>
          </a:stretch>
        </p:blipFill>
        <p:spPr>
          <a:xfrm>
            <a:off x="3857620" y="1428736"/>
            <a:ext cx="3857652" cy="1784164"/>
          </a:xfrm>
          <a:prstGeom prst="rect">
            <a:avLst/>
          </a:prstGeom>
        </p:spPr>
      </p:pic>
      <p:pic>
        <p:nvPicPr>
          <p:cNvPr id="6" name="圖片 5" descr="eqn_force.gif"/>
          <p:cNvPicPr>
            <a:picLocks noChangeAspect="1"/>
          </p:cNvPicPr>
          <p:nvPr/>
        </p:nvPicPr>
        <p:blipFill>
          <a:blip r:embed="rId6" cstate="print"/>
          <a:stretch>
            <a:fillRect/>
          </a:stretch>
        </p:blipFill>
        <p:spPr>
          <a:xfrm>
            <a:off x="5572132" y="3786190"/>
            <a:ext cx="928694" cy="235859"/>
          </a:xfrm>
          <a:prstGeom prst="rect">
            <a:avLst/>
          </a:prstGeom>
        </p:spPr>
      </p:pic>
      <p:pic>
        <p:nvPicPr>
          <p:cNvPr id="9" name="圖片 8" descr="eqn_potential_energy.gif"/>
          <p:cNvPicPr>
            <a:picLocks noChangeAspect="1"/>
          </p:cNvPicPr>
          <p:nvPr/>
        </p:nvPicPr>
        <p:blipFill>
          <a:blip r:embed="rId7" cstate="print"/>
          <a:stretch>
            <a:fillRect/>
          </a:stretch>
        </p:blipFill>
        <p:spPr>
          <a:xfrm>
            <a:off x="5786446" y="4071942"/>
            <a:ext cx="1000132" cy="338506"/>
          </a:xfrm>
          <a:prstGeom prst="rect">
            <a:avLst/>
          </a:prstGeom>
        </p:spPr>
      </p:pic>
      <p:pic>
        <p:nvPicPr>
          <p:cNvPr id="10" name="圖片 9" descr="saturationbhcurve.gif"/>
          <p:cNvPicPr>
            <a:picLocks noChangeAspect="1"/>
          </p:cNvPicPr>
          <p:nvPr/>
        </p:nvPicPr>
        <p:blipFill>
          <a:blip r:embed="rId8" cstate="print"/>
          <a:stretch>
            <a:fillRect/>
          </a:stretch>
        </p:blipFill>
        <p:spPr>
          <a:xfrm>
            <a:off x="6572264" y="4429132"/>
            <a:ext cx="2143140" cy="214314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85786" y="357166"/>
            <a:ext cx="6143668" cy="653210"/>
          </a:xfrm>
        </p:spPr>
        <p:txBody>
          <a:bodyPr>
            <a:normAutofit/>
          </a:bodyPr>
          <a:lstStyle/>
          <a:p>
            <a:r>
              <a:rPr lang="en-US" altLang="zh-TW" sz="2800" dirty="0" smtClean="0"/>
              <a:t>Introduction</a:t>
            </a:r>
            <a:endParaRPr lang="zh-TW" altLang="en-US" sz="2800" dirty="0"/>
          </a:p>
        </p:txBody>
      </p:sp>
      <p:sp>
        <p:nvSpPr>
          <p:cNvPr id="3" name="內容版面配置區 2"/>
          <p:cNvSpPr>
            <a:spLocks noGrp="1"/>
          </p:cNvSpPr>
          <p:nvPr>
            <p:ph idx="1"/>
          </p:nvPr>
        </p:nvSpPr>
        <p:spPr>
          <a:xfrm>
            <a:off x="500034" y="1500174"/>
            <a:ext cx="8229600" cy="4389120"/>
          </a:xfrm>
        </p:spPr>
        <p:txBody>
          <a:bodyPr>
            <a:normAutofit lnSpcReduction="10000"/>
          </a:bodyPr>
          <a:lstStyle/>
          <a:p>
            <a:r>
              <a:rPr lang="en-US" altLang="zh-TW" b="1" dirty="0" smtClean="0">
                <a:hlinkClick r:id="rId2"/>
              </a:rPr>
              <a:t>Capacitors</a:t>
            </a:r>
            <a:endParaRPr lang="en-US" altLang="zh-TW" b="1" dirty="0" smtClean="0"/>
          </a:p>
          <a:p>
            <a:r>
              <a:rPr lang="en-US" altLang="zh-TW" b="1" dirty="0" smtClean="0"/>
              <a:t>Energy Storage</a:t>
            </a:r>
          </a:p>
          <a:p>
            <a:pPr>
              <a:buNone/>
            </a:pPr>
            <a:r>
              <a:rPr lang="en-US" altLang="zh-TW" sz="1800" dirty="0" smtClean="0"/>
              <a:t>     </a:t>
            </a:r>
            <a:r>
              <a:rPr lang="zh-TW" altLang="en-US" sz="1800" dirty="0" smtClean="0"/>
              <a:t>＊</a:t>
            </a:r>
            <a:r>
              <a:rPr lang="en-US" altLang="zh-TW" sz="1800" dirty="0" smtClean="0"/>
              <a:t>The</a:t>
            </a:r>
            <a:r>
              <a:rPr lang="en-US" altLang="zh-TW" sz="1800" dirty="0" smtClean="0"/>
              <a:t> </a:t>
            </a:r>
            <a:r>
              <a:rPr lang="en-US" altLang="zh-TW" sz="1800" b="1" dirty="0" smtClean="0"/>
              <a:t>charge</a:t>
            </a:r>
            <a:r>
              <a:rPr lang="en-US" altLang="zh-TW" sz="1800" dirty="0" smtClean="0"/>
              <a:t> or quantity of electricity that can be held in the electric field </a:t>
            </a:r>
            <a:r>
              <a:rPr lang="en-US" altLang="zh-TW" sz="1800" dirty="0" smtClean="0"/>
              <a:t>      </a:t>
            </a:r>
          </a:p>
          <a:p>
            <a:pPr>
              <a:buNone/>
            </a:pPr>
            <a:r>
              <a:rPr lang="en-US" altLang="zh-TW" sz="1800" dirty="0" smtClean="0"/>
              <a:t> </a:t>
            </a:r>
            <a:r>
              <a:rPr lang="en-US" altLang="zh-TW" sz="1800" dirty="0" smtClean="0"/>
              <a:t>        between </a:t>
            </a:r>
            <a:r>
              <a:rPr lang="en-US" altLang="zh-TW" sz="1800" dirty="0" smtClean="0"/>
              <a:t>the capacitor plates is proportional to the applied voltage and to the </a:t>
            </a:r>
            <a:r>
              <a:rPr lang="en-US" altLang="zh-TW" sz="1800" dirty="0" smtClean="0"/>
              <a:t> </a:t>
            </a:r>
          </a:p>
          <a:p>
            <a:pPr>
              <a:buNone/>
            </a:pPr>
            <a:r>
              <a:rPr lang="en-US" altLang="zh-TW" sz="1800" dirty="0" smtClean="0"/>
              <a:t> </a:t>
            </a:r>
            <a:r>
              <a:rPr lang="en-US" altLang="zh-TW" sz="1800" dirty="0" smtClean="0"/>
              <a:t>        capacitance </a:t>
            </a:r>
            <a:r>
              <a:rPr lang="en-US" altLang="zh-TW" sz="1800" dirty="0" smtClean="0"/>
              <a:t>of the capacitor: </a:t>
            </a:r>
            <a:r>
              <a:rPr lang="en-US" altLang="zh-TW" sz="1800" b="1" dirty="0" smtClean="0"/>
              <a:t>Q = C</a:t>
            </a:r>
            <a:r>
              <a:rPr lang="en-US" altLang="zh-TW" sz="1800" dirty="0" smtClean="0"/>
              <a:t> * </a:t>
            </a:r>
            <a:r>
              <a:rPr lang="en-US" altLang="zh-TW" sz="1800" b="1" dirty="0" smtClean="0"/>
              <a:t>V</a:t>
            </a:r>
            <a:r>
              <a:rPr lang="en-US" altLang="zh-TW" sz="1800" dirty="0" smtClean="0"/>
              <a:t> where</a:t>
            </a:r>
          </a:p>
          <a:p>
            <a:pPr>
              <a:buNone/>
            </a:pPr>
            <a:r>
              <a:rPr lang="en-US" altLang="zh-TW" sz="1800" dirty="0" smtClean="0"/>
              <a:t>               Q </a:t>
            </a:r>
            <a:r>
              <a:rPr lang="en-US" altLang="zh-TW" sz="1800" dirty="0" smtClean="0"/>
              <a:t>= charge in </a:t>
            </a:r>
            <a:r>
              <a:rPr lang="en-US" altLang="zh-TW" sz="1800" dirty="0" err="1" smtClean="0"/>
              <a:t>coloumbs</a:t>
            </a:r>
            <a:endParaRPr lang="en-US" altLang="zh-TW" sz="1800" dirty="0" smtClean="0"/>
          </a:p>
          <a:p>
            <a:pPr>
              <a:buNone/>
            </a:pPr>
            <a:r>
              <a:rPr lang="en-US" altLang="zh-TW" sz="1800" dirty="0" smtClean="0"/>
              <a:t>               C </a:t>
            </a:r>
            <a:r>
              <a:rPr lang="en-US" altLang="zh-TW" sz="1800" dirty="0" smtClean="0"/>
              <a:t>= capacitance in farads</a:t>
            </a:r>
          </a:p>
          <a:p>
            <a:pPr>
              <a:buNone/>
            </a:pPr>
            <a:r>
              <a:rPr lang="en-US" altLang="zh-TW" sz="1800" dirty="0" smtClean="0"/>
              <a:t>               V </a:t>
            </a:r>
            <a:r>
              <a:rPr lang="en-US" altLang="zh-TW" sz="1800" dirty="0" smtClean="0"/>
              <a:t>= voltage in </a:t>
            </a:r>
            <a:r>
              <a:rPr lang="en-US" altLang="zh-TW" sz="1800" dirty="0" smtClean="0"/>
              <a:t>volts</a:t>
            </a:r>
          </a:p>
          <a:p>
            <a:pPr>
              <a:buNone/>
            </a:pPr>
            <a:r>
              <a:rPr lang="en-US" altLang="zh-TW" sz="1800" dirty="0" smtClean="0"/>
              <a:t>     </a:t>
            </a:r>
            <a:r>
              <a:rPr lang="zh-TW" altLang="en-US" sz="1800" dirty="0" smtClean="0"/>
              <a:t>＊</a:t>
            </a:r>
            <a:r>
              <a:rPr lang="en-US" altLang="zh-TW" sz="1800" dirty="0" smtClean="0"/>
              <a:t>The </a:t>
            </a:r>
            <a:r>
              <a:rPr lang="en-US" altLang="zh-TW" sz="1800" b="1" dirty="0" smtClean="0"/>
              <a:t>energy</a:t>
            </a:r>
            <a:r>
              <a:rPr lang="en-US" altLang="zh-TW" sz="1800" dirty="0" smtClean="0"/>
              <a:t> stored in a capacitor is also a function of voltage and </a:t>
            </a:r>
            <a:r>
              <a:rPr lang="en-US" altLang="zh-TW" sz="1800" dirty="0" smtClean="0"/>
              <a:t>   </a:t>
            </a:r>
          </a:p>
          <a:p>
            <a:pPr>
              <a:buNone/>
            </a:pPr>
            <a:r>
              <a:rPr lang="en-US" altLang="zh-TW" sz="1800" dirty="0" smtClean="0"/>
              <a:t> </a:t>
            </a:r>
            <a:r>
              <a:rPr lang="en-US" altLang="zh-TW" sz="1800" dirty="0" smtClean="0"/>
              <a:t>         capacitance</a:t>
            </a:r>
            <a:r>
              <a:rPr lang="en-US" altLang="zh-TW" sz="1800" dirty="0" smtClean="0"/>
              <a:t>: </a:t>
            </a:r>
            <a:r>
              <a:rPr lang="en-US" altLang="zh-TW" sz="1800" b="1" dirty="0" smtClean="0"/>
              <a:t>W = V</a:t>
            </a:r>
            <a:r>
              <a:rPr lang="en-US" altLang="zh-TW" sz="1800" b="1" baseline="30000" dirty="0" smtClean="0"/>
              <a:t>2</a:t>
            </a:r>
            <a:r>
              <a:rPr lang="en-US" altLang="zh-TW" sz="1800" dirty="0" smtClean="0"/>
              <a:t> * </a:t>
            </a:r>
            <a:r>
              <a:rPr lang="en-US" altLang="zh-TW" sz="1800" b="1" dirty="0" smtClean="0"/>
              <a:t>C / 2</a:t>
            </a:r>
            <a:r>
              <a:rPr lang="en-US" altLang="zh-TW" sz="1800" dirty="0" smtClean="0"/>
              <a:t> where</a:t>
            </a:r>
          </a:p>
          <a:p>
            <a:pPr>
              <a:buNone/>
            </a:pPr>
            <a:r>
              <a:rPr lang="en-US" altLang="zh-TW" sz="1800" dirty="0" smtClean="0"/>
              <a:t>               W </a:t>
            </a:r>
            <a:r>
              <a:rPr lang="en-US" altLang="zh-TW" sz="1800" dirty="0" smtClean="0"/>
              <a:t>= energy in joules (watt-seconds)</a:t>
            </a:r>
          </a:p>
          <a:p>
            <a:pPr>
              <a:buNone/>
            </a:pPr>
            <a:r>
              <a:rPr lang="en-US" altLang="zh-TW" sz="1800" dirty="0" smtClean="0"/>
              <a:t>                V </a:t>
            </a:r>
            <a:r>
              <a:rPr lang="en-US" altLang="zh-TW" sz="1800" dirty="0" smtClean="0"/>
              <a:t>= voltage in volts</a:t>
            </a:r>
          </a:p>
          <a:p>
            <a:pPr>
              <a:buNone/>
            </a:pPr>
            <a:r>
              <a:rPr lang="en-US" altLang="zh-TW" sz="1800" dirty="0" smtClean="0"/>
              <a:t>                C </a:t>
            </a:r>
            <a:r>
              <a:rPr lang="en-US" altLang="zh-TW" sz="1800" dirty="0" smtClean="0"/>
              <a:t>= capacitance in farads</a:t>
            </a:r>
          </a:p>
          <a:p>
            <a:pPr>
              <a:buNone/>
            </a:pPr>
            <a:endParaRPr lang="en-US" altLang="zh-TW" sz="1800" dirty="0" smtClean="0"/>
          </a:p>
          <a:p>
            <a:pPr>
              <a:buNone/>
            </a:pPr>
            <a:endParaRPr lang="zh-TW" altLang="en-US" dirty="0"/>
          </a:p>
        </p:txBody>
      </p:sp>
      <p:pic>
        <p:nvPicPr>
          <p:cNvPr id="4" name="圖片 3" descr="simple_capacitor.gif"/>
          <p:cNvPicPr>
            <a:picLocks noChangeAspect="1"/>
          </p:cNvPicPr>
          <p:nvPr/>
        </p:nvPicPr>
        <p:blipFill>
          <a:blip r:embed="rId3" cstate="print"/>
          <a:stretch>
            <a:fillRect/>
          </a:stretch>
        </p:blipFill>
        <p:spPr>
          <a:xfrm>
            <a:off x="5857884" y="500042"/>
            <a:ext cx="2905125" cy="146685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14282" y="357166"/>
            <a:ext cx="8229600" cy="4389120"/>
          </a:xfrm>
        </p:spPr>
        <p:txBody>
          <a:bodyPr/>
          <a:lstStyle/>
          <a:p>
            <a:r>
              <a:rPr lang="en-US" altLang="zh-TW" b="1" dirty="0" smtClean="0"/>
              <a:t>Capacitor Charge and Discharge</a:t>
            </a:r>
          </a:p>
          <a:p>
            <a:endParaRPr lang="zh-TW" altLang="en-US" dirty="0"/>
          </a:p>
        </p:txBody>
      </p:sp>
      <p:pic>
        <p:nvPicPr>
          <p:cNvPr id="20" name="圖片 19" descr="simple_capacitor.gif"/>
          <p:cNvPicPr>
            <a:picLocks noChangeAspect="1"/>
          </p:cNvPicPr>
          <p:nvPr/>
        </p:nvPicPr>
        <p:blipFill>
          <a:blip r:embed="rId2" cstate="print"/>
          <a:stretch>
            <a:fillRect/>
          </a:stretch>
        </p:blipFill>
        <p:spPr>
          <a:xfrm>
            <a:off x="5857884" y="500042"/>
            <a:ext cx="2905125" cy="1466850"/>
          </a:xfrm>
          <a:prstGeom prst="rect">
            <a:avLst/>
          </a:prstGeom>
        </p:spPr>
      </p:pic>
      <p:grpSp>
        <p:nvGrpSpPr>
          <p:cNvPr id="1042" name="Group 18"/>
          <p:cNvGrpSpPr>
            <a:grpSpLocks/>
          </p:cNvGrpSpPr>
          <p:nvPr/>
        </p:nvGrpSpPr>
        <p:grpSpPr bwMode="auto">
          <a:xfrm>
            <a:off x="714348" y="1428736"/>
            <a:ext cx="6778625" cy="2212975"/>
            <a:chOff x="720" y="11062"/>
            <a:chExt cx="10675" cy="3486"/>
          </a:xfrm>
        </p:grpSpPr>
        <p:grpSp>
          <p:nvGrpSpPr>
            <p:cNvPr id="1043" name="Group 19"/>
            <p:cNvGrpSpPr>
              <a:grpSpLocks/>
            </p:cNvGrpSpPr>
            <p:nvPr/>
          </p:nvGrpSpPr>
          <p:grpSpPr bwMode="auto">
            <a:xfrm>
              <a:off x="6849" y="11077"/>
              <a:ext cx="3657" cy="2670"/>
              <a:chOff x="6711" y="10189"/>
              <a:chExt cx="3225" cy="2130"/>
            </a:xfrm>
          </p:grpSpPr>
          <p:grpSp>
            <p:nvGrpSpPr>
              <p:cNvPr id="1044" name="Group 20"/>
              <p:cNvGrpSpPr>
                <a:grpSpLocks/>
              </p:cNvGrpSpPr>
              <p:nvPr/>
            </p:nvGrpSpPr>
            <p:grpSpPr bwMode="auto">
              <a:xfrm>
                <a:off x="7461" y="10504"/>
                <a:ext cx="2280" cy="1575"/>
                <a:chOff x="7461" y="10504"/>
                <a:chExt cx="2280" cy="1575"/>
              </a:xfrm>
            </p:grpSpPr>
            <p:grpSp>
              <p:nvGrpSpPr>
                <p:cNvPr id="1045" name="Group 21"/>
                <p:cNvGrpSpPr>
                  <a:grpSpLocks/>
                </p:cNvGrpSpPr>
                <p:nvPr/>
              </p:nvGrpSpPr>
              <p:grpSpPr bwMode="auto">
                <a:xfrm>
                  <a:off x="7461" y="10504"/>
                  <a:ext cx="2280" cy="1560"/>
                  <a:chOff x="7341" y="10504"/>
                  <a:chExt cx="2280" cy="1560"/>
                </a:xfrm>
              </p:grpSpPr>
              <p:grpSp>
                <p:nvGrpSpPr>
                  <p:cNvPr id="1046" name="Group 22"/>
                  <p:cNvGrpSpPr>
                    <a:grpSpLocks/>
                  </p:cNvGrpSpPr>
                  <p:nvPr/>
                </p:nvGrpSpPr>
                <p:grpSpPr bwMode="auto">
                  <a:xfrm>
                    <a:off x="7341" y="10504"/>
                    <a:ext cx="2280" cy="1560"/>
                    <a:chOff x="3021" y="10504"/>
                    <a:chExt cx="1920" cy="1560"/>
                  </a:xfrm>
                </p:grpSpPr>
                <p:sp>
                  <p:nvSpPr>
                    <p:cNvPr id="1047" name="Line 23"/>
                    <p:cNvSpPr>
                      <a:spLocks noChangeShapeType="1"/>
                    </p:cNvSpPr>
                    <p:nvPr/>
                  </p:nvSpPr>
                  <p:spPr bwMode="auto">
                    <a:xfrm flipV="1">
                      <a:off x="3021" y="10504"/>
                      <a:ext cx="0" cy="1560"/>
                    </a:xfrm>
                    <a:prstGeom prst="line">
                      <a:avLst/>
                    </a:prstGeom>
                    <a:noFill/>
                    <a:ln w="9525">
                      <a:solidFill>
                        <a:srgbClr val="000000"/>
                      </a:solidFill>
                      <a:round/>
                      <a:headEnd/>
                      <a:tailEnd type="arrow" w="med" len="med"/>
                    </a:ln>
                    <a:effectLst/>
                  </p:spPr>
                  <p:txBody>
                    <a:bodyPr vert="horz" wrap="square" lIns="0" tIns="0" rIns="0" bIns="0" numCol="1" anchor="t" anchorCtr="0" compatLnSpc="1">
                      <a:prstTxWarp prst="textNoShape">
                        <a:avLst/>
                      </a:prstTxWarp>
                    </a:bodyPr>
                    <a:lstStyle/>
                    <a:p>
                      <a:endParaRPr lang="zh-TW" altLang="en-US"/>
                    </a:p>
                  </p:txBody>
                </p:sp>
                <p:sp>
                  <p:nvSpPr>
                    <p:cNvPr id="1048" name="Line 24"/>
                    <p:cNvSpPr>
                      <a:spLocks noChangeShapeType="1"/>
                    </p:cNvSpPr>
                    <p:nvPr/>
                  </p:nvSpPr>
                  <p:spPr bwMode="auto">
                    <a:xfrm>
                      <a:off x="3021" y="12064"/>
                      <a:ext cx="1920" cy="0"/>
                    </a:xfrm>
                    <a:prstGeom prst="line">
                      <a:avLst/>
                    </a:prstGeom>
                    <a:noFill/>
                    <a:ln w="9525">
                      <a:solidFill>
                        <a:srgbClr val="000000"/>
                      </a:solidFill>
                      <a:round/>
                      <a:headEnd/>
                      <a:tailEnd type="arrow" w="med" len="med"/>
                    </a:ln>
                    <a:effectLst/>
                  </p:spPr>
                  <p:txBody>
                    <a:bodyPr vert="horz" wrap="square" lIns="0" tIns="0" rIns="0" bIns="0" numCol="1" anchor="t" anchorCtr="0" compatLnSpc="1">
                      <a:prstTxWarp prst="textNoShape">
                        <a:avLst/>
                      </a:prstTxWarp>
                    </a:bodyPr>
                    <a:lstStyle/>
                    <a:p>
                      <a:endParaRPr lang="zh-TW" altLang="en-US"/>
                    </a:p>
                  </p:txBody>
                </p:sp>
              </p:grpSp>
              <p:sp>
                <p:nvSpPr>
                  <p:cNvPr id="1049" name="Arc 25"/>
                  <p:cNvSpPr>
                    <a:spLocks/>
                  </p:cNvSpPr>
                  <p:nvPr/>
                </p:nvSpPr>
                <p:spPr bwMode="auto">
                  <a:xfrm flipH="1" flipV="1">
                    <a:off x="7416" y="10789"/>
                    <a:ext cx="1920" cy="12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p:spPr>
                <p:txBody>
                  <a:bodyPr vert="horz" wrap="square" lIns="0" tIns="0" rIns="0" bIns="0" numCol="1" anchor="t" anchorCtr="0" compatLnSpc="1">
                    <a:prstTxWarp prst="textNoShape">
                      <a:avLst/>
                    </a:prstTxWarp>
                  </a:bodyPr>
                  <a:lstStyle/>
                  <a:p>
                    <a:endParaRPr lang="zh-TW" altLang="en-US"/>
                  </a:p>
                </p:txBody>
              </p:sp>
            </p:grpSp>
            <p:sp>
              <p:nvSpPr>
                <p:cNvPr id="1050" name="Line 26"/>
                <p:cNvSpPr>
                  <a:spLocks noChangeShapeType="1"/>
                </p:cNvSpPr>
                <p:nvPr/>
              </p:nvSpPr>
              <p:spPr bwMode="auto">
                <a:xfrm>
                  <a:off x="7461" y="11704"/>
                  <a:ext cx="720" cy="0"/>
                </a:xfrm>
                <a:prstGeom prst="line">
                  <a:avLst/>
                </a:prstGeom>
                <a:noFill/>
                <a:ln w="9525" cap="rnd">
                  <a:solidFill>
                    <a:srgbClr val="000000"/>
                  </a:solidFill>
                  <a:prstDash val="sysDot"/>
                  <a:round/>
                  <a:headEnd/>
                  <a:tailEnd/>
                </a:ln>
                <a:effectLst/>
              </p:spPr>
              <p:txBody>
                <a:bodyPr vert="horz" wrap="square" lIns="0" tIns="0" rIns="0" bIns="0" numCol="1" anchor="t" anchorCtr="0" compatLnSpc="1">
                  <a:prstTxWarp prst="textNoShape">
                    <a:avLst/>
                  </a:prstTxWarp>
                </a:bodyPr>
                <a:lstStyle/>
                <a:p>
                  <a:endParaRPr lang="zh-TW" altLang="en-US"/>
                </a:p>
              </p:txBody>
            </p:sp>
            <p:sp>
              <p:nvSpPr>
                <p:cNvPr id="1051" name="Line 27"/>
                <p:cNvSpPr>
                  <a:spLocks noChangeShapeType="1"/>
                </p:cNvSpPr>
                <p:nvPr/>
              </p:nvSpPr>
              <p:spPr bwMode="auto">
                <a:xfrm>
                  <a:off x="8181" y="11719"/>
                  <a:ext cx="0" cy="360"/>
                </a:xfrm>
                <a:prstGeom prst="line">
                  <a:avLst/>
                </a:prstGeom>
                <a:noFill/>
                <a:ln w="9525" cap="rnd">
                  <a:solidFill>
                    <a:srgbClr val="000000"/>
                  </a:solidFill>
                  <a:prstDash val="sysDot"/>
                  <a:round/>
                  <a:headEnd/>
                  <a:tailEnd/>
                </a:ln>
                <a:effectLst/>
              </p:spPr>
              <p:txBody>
                <a:bodyPr vert="horz" wrap="square" lIns="0" tIns="0" rIns="0" bIns="0" numCol="1" anchor="t" anchorCtr="0" compatLnSpc="1">
                  <a:prstTxWarp prst="textNoShape">
                    <a:avLst/>
                  </a:prstTxWarp>
                </a:bodyPr>
                <a:lstStyle/>
                <a:p>
                  <a:endParaRPr lang="zh-TW" altLang="en-US"/>
                </a:p>
              </p:txBody>
            </p:sp>
          </p:grpSp>
          <p:sp>
            <p:nvSpPr>
              <p:cNvPr id="1052" name="Text Box 28"/>
              <p:cNvSpPr txBox="1">
                <a:spLocks noChangeArrowheads="1"/>
              </p:cNvSpPr>
              <p:nvPr/>
            </p:nvSpPr>
            <p:spPr bwMode="auto">
              <a:xfrm>
                <a:off x="7431" y="10189"/>
                <a:ext cx="120" cy="240"/>
              </a:xfrm>
              <a:prstGeom prst="rect">
                <a:avLst/>
              </a:prstGeom>
              <a:solidFill>
                <a:srgbClr val="FFFFFF"/>
              </a:solid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chemeClr val="tx1"/>
                    </a:solidFill>
                    <a:effectLst/>
                    <a:latin typeface="Calibri" pitchFamily="34" charset="0"/>
                    <a:ea typeface="新細明體" pitchFamily="18" charset="-120"/>
                  </a:rPr>
                  <a:t>I</a:t>
                </a: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endParaRPr>
              </a:p>
            </p:txBody>
          </p:sp>
          <p:sp>
            <p:nvSpPr>
              <p:cNvPr id="1053" name="Text Box 29"/>
              <p:cNvSpPr txBox="1">
                <a:spLocks noChangeArrowheads="1"/>
              </p:cNvSpPr>
              <p:nvPr/>
            </p:nvSpPr>
            <p:spPr bwMode="auto">
              <a:xfrm>
                <a:off x="8061" y="12079"/>
                <a:ext cx="240" cy="240"/>
              </a:xfrm>
              <a:prstGeom prst="rect">
                <a:avLst/>
              </a:prstGeom>
              <a:solidFill>
                <a:srgbClr val="FFFFFF"/>
              </a:solid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chemeClr val="tx1"/>
                    </a:solidFill>
                    <a:effectLst/>
                    <a:latin typeface="Calibri" pitchFamily="34" charset="0"/>
                    <a:ea typeface="新細明體" pitchFamily="18" charset="-120"/>
                  </a:rPr>
                  <a:t>τ</a:t>
                </a: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endParaRPr>
              </a:p>
            </p:txBody>
          </p:sp>
          <p:sp>
            <p:nvSpPr>
              <p:cNvPr id="1054" name="Text Box 30"/>
              <p:cNvSpPr txBox="1">
                <a:spLocks noChangeArrowheads="1"/>
              </p:cNvSpPr>
              <p:nvPr/>
            </p:nvSpPr>
            <p:spPr bwMode="auto">
              <a:xfrm>
                <a:off x="6726" y="11539"/>
                <a:ext cx="720" cy="360"/>
              </a:xfrm>
              <a:prstGeom prst="rect">
                <a:avLst/>
              </a:prstGeom>
              <a:solidFill>
                <a:srgbClr val="FFFFFF"/>
              </a:solid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chemeClr val="tx1"/>
                    </a:solidFill>
                    <a:effectLst/>
                    <a:latin typeface="Calibri" pitchFamily="34" charset="0"/>
                    <a:ea typeface="新細明體" pitchFamily="18" charset="-120"/>
                  </a:rPr>
                  <a:t>0.37I</a:t>
                </a:r>
                <a:r>
                  <a:rPr kumimoji="1" lang="en-US" altLang="zh-TW" sz="1200" b="0" i="0" u="none" strike="noStrike" cap="none" normalizeH="0" baseline="-25000" smtClean="0">
                    <a:ln>
                      <a:noFill/>
                    </a:ln>
                    <a:solidFill>
                      <a:schemeClr val="tx1"/>
                    </a:solidFill>
                    <a:effectLst/>
                    <a:latin typeface="Times New Roman" pitchFamily="18" charset="0"/>
                    <a:ea typeface="新細明體" pitchFamily="18" charset="-120"/>
                  </a:rPr>
                  <a:t>0</a:t>
                </a: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endParaRPr>
              </a:p>
            </p:txBody>
          </p:sp>
          <p:sp>
            <p:nvSpPr>
              <p:cNvPr id="1055" name="Text Box 31"/>
              <p:cNvSpPr txBox="1">
                <a:spLocks noChangeArrowheads="1"/>
              </p:cNvSpPr>
              <p:nvPr/>
            </p:nvSpPr>
            <p:spPr bwMode="auto">
              <a:xfrm>
                <a:off x="6711" y="10699"/>
                <a:ext cx="720" cy="240"/>
              </a:xfrm>
              <a:prstGeom prst="rect">
                <a:avLst/>
              </a:prstGeom>
              <a:solidFill>
                <a:srgbClr val="FFFFFF"/>
              </a:solid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chemeClr val="tx1"/>
                    </a:solidFill>
                    <a:effectLst/>
                    <a:latin typeface="Calibri" pitchFamily="34" charset="0"/>
                    <a:ea typeface="新細明體" pitchFamily="18" charset="-120"/>
                  </a:rPr>
                  <a:t>I</a:t>
                </a:r>
                <a:r>
                  <a:rPr kumimoji="1" lang="en-US" altLang="zh-TW" sz="1200" b="0" i="0" u="none" strike="noStrike" cap="none" normalizeH="0" baseline="-25000" smtClean="0">
                    <a:ln>
                      <a:noFill/>
                    </a:ln>
                    <a:solidFill>
                      <a:schemeClr val="tx1"/>
                    </a:solidFill>
                    <a:effectLst/>
                    <a:latin typeface="Times New Roman" pitchFamily="18" charset="0"/>
                    <a:ea typeface="新細明體" pitchFamily="18" charset="-120"/>
                  </a:rPr>
                  <a:t>0</a:t>
                </a:r>
                <a:r>
                  <a:rPr kumimoji="1" lang="en-US" altLang="zh-TW" sz="1200" b="0" i="0" u="none" strike="noStrike" cap="none" normalizeH="0" baseline="0" smtClean="0">
                    <a:ln>
                      <a:noFill/>
                    </a:ln>
                    <a:solidFill>
                      <a:schemeClr val="tx1"/>
                    </a:solidFill>
                    <a:effectLst/>
                    <a:latin typeface="Calibri" pitchFamily="34" charset="0"/>
                    <a:ea typeface="新細明體" pitchFamily="18" charset="-120"/>
                  </a:rPr>
                  <a:t>=V</a:t>
                </a:r>
                <a:r>
                  <a:rPr kumimoji="1" lang="en-US" altLang="zh-TW" sz="1200" b="0" i="0" u="none" strike="noStrike" cap="none" normalizeH="0" baseline="-25000" smtClean="0">
                    <a:ln>
                      <a:noFill/>
                    </a:ln>
                    <a:solidFill>
                      <a:schemeClr val="tx1"/>
                    </a:solidFill>
                    <a:effectLst/>
                    <a:latin typeface="Times New Roman" pitchFamily="18" charset="0"/>
                    <a:ea typeface="新細明體" pitchFamily="18" charset="-120"/>
                  </a:rPr>
                  <a:t>0</a:t>
                </a:r>
                <a:r>
                  <a:rPr kumimoji="1" lang="en-US" altLang="zh-TW" sz="1200" b="0" i="0" u="none" strike="noStrike" cap="none" normalizeH="0" baseline="0" smtClean="0">
                    <a:ln>
                      <a:noFill/>
                    </a:ln>
                    <a:solidFill>
                      <a:schemeClr val="tx1"/>
                    </a:solidFill>
                    <a:effectLst/>
                    <a:latin typeface="Calibri" pitchFamily="34" charset="0"/>
                    <a:ea typeface="新細明體" pitchFamily="18" charset="-120"/>
                  </a:rPr>
                  <a:t>/R</a:t>
                </a: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endParaRPr>
              </a:p>
            </p:txBody>
          </p:sp>
          <p:sp>
            <p:nvSpPr>
              <p:cNvPr id="1056" name="Text Box 32"/>
              <p:cNvSpPr txBox="1">
                <a:spLocks noChangeArrowheads="1"/>
              </p:cNvSpPr>
              <p:nvPr/>
            </p:nvSpPr>
            <p:spPr bwMode="auto">
              <a:xfrm>
                <a:off x="9816" y="11884"/>
                <a:ext cx="120" cy="240"/>
              </a:xfrm>
              <a:prstGeom prst="rect">
                <a:avLst/>
              </a:prstGeom>
              <a:solidFill>
                <a:srgbClr val="FFFFFF"/>
              </a:solid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chemeClr val="tx1"/>
                    </a:solidFill>
                    <a:effectLst/>
                    <a:latin typeface="Calibri" pitchFamily="34" charset="0"/>
                    <a:ea typeface="新細明體" pitchFamily="18" charset="-120"/>
                  </a:rPr>
                  <a:t>t</a:t>
                </a: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endParaRPr>
              </a:p>
            </p:txBody>
          </p:sp>
          <p:sp>
            <p:nvSpPr>
              <p:cNvPr id="1057" name="Text Box 33"/>
              <p:cNvSpPr txBox="1">
                <a:spLocks noChangeArrowheads="1"/>
              </p:cNvSpPr>
              <p:nvPr/>
            </p:nvSpPr>
            <p:spPr bwMode="auto">
              <a:xfrm>
                <a:off x="8061" y="10984"/>
                <a:ext cx="840" cy="360"/>
              </a:xfrm>
              <a:prstGeom prst="rect">
                <a:avLst/>
              </a:prstGeom>
              <a:solidFill>
                <a:srgbClr val="FFFFFF"/>
              </a:solid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chemeClr val="tx1"/>
                    </a:solidFill>
                    <a:effectLst/>
                    <a:latin typeface="Calibri" pitchFamily="34" charset="0"/>
                    <a:ea typeface="新細明體" pitchFamily="18" charset="-120"/>
                  </a:rPr>
                  <a:t>I</a:t>
                </a:r>
                <a:r>
                  <a:rPr kumimoji="1" lang="en-US" altLang="zh-TW" sz="1200" b="0" i="0" u="none" strike="noStrike" cap="none" normalizeH="0" baseline="-25000" smtClean="0">
                    <a:ln>
                      <a:noFill/>
                    </a:ln>
                    <a:solidFill>
                      <a:schemeClr val="tx1"/>
                    </a:solidFill>
                    <a:effectLst/>
                    <a:latin typeface="Times New Roman" pitchFamily="18" charset="0"/>
                    <a:ea typeface="新細明體" pitchFamily="18" charset="-120"/>
                  </a:rPr>
                  <a:t>0</a:t>
                </a:r>
                <a:r>
                  <a:rPr kumimoji="1" lang="en-US" altLang="zh-TW" sz="1200" b="0" i="0" u="none" strike="noStrike" cap="none" normalizeH="0" baseline="0" smtClean="0">
                    <a:ln>
                      <a:noFill/>
                    </a:ln>
                    <a:solidFill>
                      <a:schemeClr val="tx1"/>
                    </a:solidFill>
                    <a:effectLst/>
                    <a:latin typeface="Calibri" pitchFamily="34" charset="0"/>
                    <a:ea typeface="新細明體" pitchFamily="18" charset="-120"/>
                  </a:rPr>
                  <a:t>=ε/R</a:t>
                </a: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endParaRPr>
              </a:p>
            </p:txBody>
          </p:sp>
        </p:grpSp>
        <p:grpSp>
          <p:nvGrpSpPr>
            <p:cNvPr id="1058" name="Group 34"/>
            <p:cNvGrpSpPr>
              <a:grpSpLocks/>
            </p:cNvGrpSpPr>
            <p:nvPr/>
          </p:nvGrpSpPr>
          <p:grpSpPr bwMode="auto">
            <a:xfrm>
              <a:off x="1101" y="11062"/>
              <a:ext cx="3903" cy="2820"/>
              <a:chOff x="2457" y="12242"/>
              <a:chExt cx="3903" cy="2712"/>
            </a:xfrm>
          </p:grpSpPr>
          <p:grpSp>
            <p:nvGrpSpPr>
              <p:cNvPr id="1059" name="Group 35"/>
              <p:cNvGrpSpPr>
                <a:grpSpLocks/>
              </p:cNvGrpSpPr>
              <p:nvPr/>
            </p:nvGrpSpPr>
            <p:grpSpPr bwMode="auto">
              <a:xfrm>
                <a:off x="3429" y="12652"/>
                <a:ext cx="2661" cy="1891"/>
                <a:chOff x="3021" y="10504"/>
                <a:chExt cx="1920" cy="1590"/>
              </a:xfrm>
            </p:grpSpPr>
            <p:grpSp>
              <p:nvGrpSpPr>
                <p:cNvPr id="1060" name="Group 36"/>
                <p:cNvGrpSpPr>
                  <a:grpSpLocks/>
                </p:cNvGrpSpPr>
                <p:nvPr/>
              </p:nvGrpSpPr>
              <p:grpSpPr bwMode="auto">
                <a:xfrm>
                  <a:off x="3021" y="10504"/>
                  <a:ext cx="1920" cy="1590"/>
                  <a:chOff x="3021" y="10504"/>
                  <a:chExt cx="1920" cy="1590"/>
                </a:xfrm>
              </p:grpSpPr>
              <p:grpSp>
                <p:nvGrpSpPr>
                  <p:cNvPr id="1061" name="Group 37"/>
                  <p:cNvGrpSpPr>
                    <a:grpSpLocks/>
                  </p:cNvGrpSpPr>
                  <p:nvPr/>
                </p:nvGrpSpPr>
                <p:grpSpPr bwMode="auto">
                  <a:xfrm>
                    <a:off x="3021" y="10504"/>
                    <a:ext cx="1920" cy="1560"/>
                    <a:chOff x="3021" y="10504"/>
                    <a:chExt cx="1920" cy="1560"/>
                  </a:xfrm>
                </p:grpSpPr>
                <p:sp>
                  <p:nvSpPr>
                    <p:cNvPr id="1062" name="Line 38"/>
                    <p:cNvSpPr>
                      <a:spLocks noChangeShapeType="1"/>
                    </p:cNvSpPr>
                    <p:nvPr/>
                  </p:nvSpPr>
                  <p:spPr bwMode="auto">
                    <a:xfrm flipV="1">
                      <a:off x="3021" y="10504"/>
                      <a:ext cx="0" cy="1560"/>
                    </a:xfrm>
                    <a:prstGeom prst="line">
                      <a:avLst/>
                    </a:prstGeom>
                    <a:noFill/>
                    <a:ln w="9525">
                      <a:solidFill>
                        <a:srgbClr val="000000"/>
                      </a:solidFill>
                      <a:round/>
                      <a:headEnd/>
                      <a:tailEnd type="arrow" w="med" len="med"/>
                    </a:ln>
                    <a:effectLst/>
                  </p:spPr>
                  <p:txBody>
                    <a:bodyPr vert="horz" wrap="square" lIns="0" tIns="0" rIns="0" bIns="0" numCol="1" anchor="t" anchorCtr="0" compatLnSpc="1">
                      <a:prstTxWarp prst="textNoShape">
                        <a:avLst/>
                      </a:prstTxWarp>
                    </a:bodyPr>
                    <a:lstStyle/>
                    <a:p>
                      <a:endParaRPr lang="zh-TW" altLang="en-US"/>
                    </a:p>
                  </p:txBody>
                </p:sp>
                <p:sp>
                  <p:nvSpPr>
                    <p:cNvPr id="1063" name="Line 39"/>
                    <p:cNvSpPr>
                      <a:spLocks noChangeShapeType="1"/>
                    </p:cNvSpPr>
                    <p:nvPr/>
                  </p:nvSpPr>
                  <p:spPr bwMode="auto">
                    <a:xfrm>
                      <a:off x="3021" y="12064"/>
                      <a:ext cx="1920" cy="0"/>
                    </a:xfrm>
                    <a:prstGeom prst="line">
                      <a:avLst/>
                    </a:prstGeom>
                    <a:noFill/>
                    <a:ln w="9525">
                      <a:solidFill>
                        <a:srgbClr val="000000"/>
                      </a:solidFill>
                      <a:round/>
                      <a:headEnd/>
                      <a:tailEnd type="arrow" w="med" len="med"/>
                    </a:ln>
                    <a:effectLst/>
                  </p:spPr>
                  <p:txBody>
                    <a:bodyPr vert="horz" wrap="square" lIns="0" tIns="0" rIns="0" bIns="0" numCol="1" anchor="t" anchorCtr="0" compatLnSpc="1">
                      <a:prstTxWarp prst="textNoShape">
                        <a:avLst/>
                      </a:prstTxWarp>
                    </a:bodyPr>
                    <a:lstStyle/>
                    <a:p>
                      <a:endParaRPr lang="zh-TW" altLang="en-US"/>
                    </a:p>
                  </p:txBody>
                </p:sp>
              </p:grpSp>
              <p:sp>
                <p:nvSpPr>
                  <p:cNvPr id="1064" name="Arc 40"/>
                  <p:cNvSpPr>
                    <a:spLocks/>
                  </p:cNvSpPr>
                  <p:nvPr/>
                </p:nvSpPr>
                <p:spPr bwMode="auto">
                  <a:xfrm flipH="1">
                    <a:off x="3021" y="10899"/>
                    <a:ext cx="1680" cy="1195"/>
                  </a:xfrm>
                  <a:custGeom>
                    <a:avLst/>
                    <a:gdLst>
                      <a:gd name="G0" fmla="+- 0 0 0"/>
                      <a:gd name="G1" fmla="+- 21525 0 0"/>
                      <a:gd name="G2" fmla="+- 21600 0 0"/>
                      <a:gd name="T0" fmla="*/ 1798 w 21600"/>
                      <a:gd name="T1" fmla="*/ 0 h 21525"/>
                      <a:gd name="T2" fmla="*/ 21600 w 21600"/>
                      <a:gd name="T3" fmla="*/ 21525 h 21525"/>
                      <a:gd name="T4" fmla="*/ 0 w 21600"/>
                      <a:gd name="T5" fmla="*/ 21525 h 21525"/>
                    </a:gdLst>
                    <a:ahLst/>
                    <a:cxnLst>
                      <a:cxn ang="0">
                        <a:pos x="T0" y="T1"/>
                      </a:cxn>
                      <a:cxn ang="0">
                        <a:pos x="T2" y="T3"/>
                      </a:cxn>
                      <a:cxn ang="0">
                        <a:pos x="T4" y="T5"/>
                      </a:cxn>
                    </a:cxnLst>
                    <a:rect l="0" t="0" r="r" b="b"/>
                    <a:pathLst>
                      <a:path w="21600" h="21525" fill="none" extrusionOk="0">
                        <a:moveTo>
                          <a:pt x="1798" y="-1"/>
                        </a:moveTo>
                        <a:cubicBezTo>
                          <a:pt x="12991" y="934"/>
                          <a:pt x="21600" y="10292"/>
                          <a:pt x="21600" y="21525"/>
                        </a:cubicBezTo>
                      </a:path>
                      <a:path w="21600" h="21525" stroke="0" extrusionOk="0">
                        <a:moveTo>
                          <a:pt x="1798" y="-1"/>
                        </a:moveTo>
                        <a:cubicBezTo>
                          <a:pt x="12991" y="934"/>
                          <a:pt x="21600" y="10292"/>
                          <a:pt x="21600" y="21525"/>
                        </a:cubicBezTo>
                        <a:lnTo>
                          <a:pt x="0" y="21525"/>
                        </a:lnTo>
                        <a:close/>
                      </a:path>
                    </a:pathLst>
                  </a:custGeom>
                  <a:noFill/>
                  <a:ln w="9525">
                    <a:solidFill>
                      <a:srgbClr val="000000"/>
                    </a:solidFill>
                    <a:round/>
                    <a:headEnd/>
                    <a:tailEnd/>
                  </a:ln>
                  <a:effectLst/>
                </p:spPr>
                <p:txBody>
                  <a:bodyPr vert="horz" wrap="square" lIns="0" tIns="0" rIns="0" bIns="0" numCol="1" anchor="t" anchorCtr="0" compatLnSpc="1">
                    <a:prstTxWarp prst="textNoShape">
                      <a:avLst/>
                    </a:prstTxWarp>
                  </a:bodyPr>
                  <a:lstStyle/>
                  <a:p>
                    <a:endParaRPr lang="zh-TW" altLang="en-US"/>
                  </a:p>
                </p:txBody>
              </p:sp>
            </p:grpSp>
            <p:sp>
              <p:nvSpPr>
                <p:cNvPr id="1065" name="Line 41"/>
                <p:cNvSpPr>
                  <a:spLocks noChangeShapeType="1"/>
                </p:cNvSpPr>
                <p:nvPr/>
              </p:nvSpPr>
              <p:spPr bwMode="auto">
                <a:xfrm flipH="1">
                  <a:off x="3021" y="10864"/>
                  <a:ext cx="1560" cy="0"/>
                </a:xfrm>
                <a:prstGeom prst="line">
                  <a:avLst/>
                </a:prstGeom>
                <a:noFill/>
                <a:ln w="9525">
                  <a:solidFill>
                    <a:srgbClr val="000000"/>
                  </a:solidFill>
                  <a:prstDash val="sysDot"/>
                  <a:round/>
                  <a:headEnd/>
                  <a:tailEnd/>
                </a:ln>
                <a:effectLst/>
              </p:spPr>
              <p:txBody>
                <a:bodyPr vert="horz" wrap="square" lIns="0" tIns="0" rIns="0" bIns="0" numCol="1" anchor="t" anchorCtr="0" compatLnSpc="1">
                  <a:prstTxWarp prst="textNoShape">
                    <a:avLst/>
                  </a:prstTxWarp>
                </a:bodyPr>
                <a:lstStyle/>
                <a:p>
                  <a:endParaRPr lang="zh-TW" altLang="en-US"/>
                </a:p>
              </p:txBody>
            </p:sp>
            <p:sp>
              <p:nvSpPr>
                <p:cNvPr id="1066" name="Line 42"/>
                <p:cNvSpPr>
                  <a:spLocks noChangeShapeType="1"/>
                </p:cNvSpPr>
                <p:nvPr/>
              </p:nvSpPr>
              <p:spPr bwMode="auto">
                <a:xfrm>
                  <a:off x="3021" y="11344"/>
                  <a:ext cx="360" cy="0"/>
                </a:xfrm>
                <a:prstGeom prst="line">
                  <a:avLst/>
                </a:prstGeom>
                <a:noFill/>
                <a:ln w="9525" cap="rnd">
                  <a:solidFill>
                    <a:srgbClr val="000000"/>
                  </a:solidFill>
                  <a:prstDash val="sysDot"/>
                  <a:round/>
                  <a:headEnd/>
                  <a:tailEnd/>
                </a:ln>
                <a:effectLst/>
              </p:spPr>
              <p:txBody>
                <a:bodyPr vert="horz" wrap="square" lIns="0" tIns="0" rIns="0" bIns="0" numCol="1" anchor="t" anchorCtr="0" compatLnSpc="1">
                  <a:prstTxWarp prst="textNoShape">
                    <a:avLst/>
                  </a:prstTxWarp>
                </a:bodyPr>
                <a:lstStyle/>
                <a:p>
                  <a:endParaRPr lang="zh-TW" altLang="en-US"/>
                </a:p>
              </p:txBody>
            </p:sp>
            <p:sp>
              <p:nvSpPr>
                <p:cNvPr id="1067" name="Line 43"/>
                <p:cNvSpPr>
                  <a:spLocks noChangeShapeType="1"/>
                </p:cNvSpPr>
                <p:nvPr/>
              </p:nvSpPr>
              <p:spPr bwMode="auto">
                <a:xfrm>
                  <a:off x="3381" y="11359"/>
                  <a:ext cx="0" cy="720"/>
                </a:xfrm>
                <a:prstGeom prst="line">
                  <a:avLst/>
                </a:prstGeom>
                <a:noFill/>
                <a:ln w="9525" cap="rnd">
                  <a:solidFill>
                    <a:srgbClr val="000000"/>
                  </a:solidFill>
                  <a:prstDash val="sysDot"/>
                  <a:round/>
                  <a:headEnd/>
                  <a:tailEnd/>
                </a:ln>
                <a:effectLst/>
              </p:spPr>
              <p:txBody>
                <a:bodyPr vert="horz" wrap="square" lIns="0" tIns="0" rIns="0" bIns="0" numCol="1" anchor="t" anchorCtr="0" compatLnSpc="1">
                  <a:prstTxWarp prst="textNoShape">
                    <a:avLst/>
                  </a:prstTxWarp>
                </a:bodyPr>
                <a:lstStyle/>
                <a:p>
                  <a:endParaRPr lang="zh-TW" altLang="en-US"/>
                </a:p>
              </p:txBody>
            </p:sp>
          </p:grpSp>
          <p:sp>
            <p:nvSpPr>
              <p:cNvPr id="1068" name="Text Box 44"/>
              <p:cNvSpPr txBox="1">
                <a:spLocks noChangeArrowheads="1"/>
              </p:cNvSpPr>
              <p:nvPr/>
            </p:nvSpPr>
            <p:spPr bwMode="auto">
              <a:xfrm>
                <a:off x="4094" y="13615"/>
                <a:ext cx="832" cy="286"/>
              </a:xfrm>
              <a:prstGeom prst="rect">
                <a:avLst/>
              </a:prstGeom>
              <a:solidFill>
                <a:srgbClr val="FFFFFF"/>
              </a:solid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chemeClr val="tx1"/>
                    </a:solidFill>
                    <a:effectLst/>
                    <a:latin typeface="Calibri" pitchFamily="34" charset="0"/>
                    <a:ea typeface="新細明體" pitchFamily="18" charset="-120"/>
                  </a:rPr>
                  <a:t>τ=RC</a:t>
                </a: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endParaRPr>
              </a:p>
            </p:txBody>
          </p:sp>
          <p:sp>
            <p:nvSpPr>
              <p:cNvPr id="1069" name="Text Box 45"/>
              <p:cNvSpPr txBox="1">
                <a:spLocks noChangeArrowheads="1"/>
              </p:cNvSpPr>
              <p:nvPr/>
            </p:nvSpPr>
            <p:spPr bwMode="auto">
              <a:xfrm>
                <a:off x="2666" y="12884"/>
                <a:ext cx="499" cy="285"/>
              </a:xfrm>
              <a:prstGeom prst="rect">
                <a:avLst/>
              </a:prstGeom>
              <a:solidFill>
                <a:srgbClr val="FFFFFF"/>
              </a:solid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chemeClr val="tx1"/>
                    </a:solidFill>
                    <a:effectLst/>
                    <a:latin typeface="Calibri" pitchFamily="34" charset="0"/>
                    <a:ea typeface="新細明體" pitchFamily="18" charset="-120"/>
                  </a:rPr>
                  <a:t>cε</a:t>
                </a: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endParaRPr>
              </a:p>
            </p:txBody>
          </p:sp>
          <p:sp>
            <p:nvSpPr>
              <p:cNvPr id="1070" name="Text Box 46"/>
              <p:cNvSpPr txBox="1">
                <a:spLocks noChangeArrowheads="1"/>
              </p:cNvSpPr>
              <p:nvPr/>
            </p:nvSpPr>
            <p:spPr bwMode="auto">
              <a:xfrm>
                <a:off x="6194" y="14293"/>
                <a:ext cx="166" cy="428"/>
              </a:xfrm>
              <a:prstGeom prst="rect">
                <a:avLst/>
              </a:prstGeom>
              <a:solidFill>
                <a:srgbClr val="FFFFFF"/>
              </a:solid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chemeClr val="tx1"/>
                    </a:solidFill>
                    <a:effectLst/>
                    <a:latin typeface="Calibri" pitchFamily="34" charset="0"/>
                    <a:ea typeface="新細明體" pitchFamily="18" charset="-120"/>
                  </a:rPr>
                  <a:t>t</a:t>
                </a: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endParaRPr>
              </a:p>
            </p:txBody>
          </p:sp>
          <p:sp>
            <p:nvSpPr>
              <p:cNvPr id="1071" name="Text Box 47"/>
              <p:cNvSpPr txBox="1">
                <a:spLocks noChangeArrowheads="1"/>
              </p:cNvSpPr>
              <p:nvPr/>
            </p:nvSpPr>
            <p:spPr bwMode="auto">
              <a:xfrm>
                <a:off x="3367" y="12242"/>
                <a:ext cx="166" cy="428"/>
              </a:xfrm>
              <a:prstGeom prst="rect">
                <a:avLst/>
              </a:prstGeom>
              <a:solidFill>
                <a:srgbClr val="FFFFFF"/>
              </a:solid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chemeClr val="tx1"/>
                    </a:solidFill>
                    <a:effectLst/>
                    <a:latin typeface="Calibri" pitchFamily="34" charset="0"/>
                    <a:ea typeface="新細明體" pitchFamily="18" charset="-120"/>
                  </a:rPr>
                  <a:t>q</a:t>
                </a: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endParaRPr>
              </a:p>
            </p:txBody>
          </p:sp>
          <p:sp>
            <p:nvSpPr>
              <p:cNvPr id="1072" name="Text Box 48"/>
              <p:cNvSpPr txBox="1">
                <a:spLocks noChangeArrowheads="1"/>
              </p:cNvSpPr>
              <p:nvPr/>
            </p:nvSpPr>
            <p:spPr bwMode="auto">
              <a:xfrm>
                <a:off x="2457" y="13424"/>
                <a:ext cx="864" cy="428"/>
              </a:xfrm>
              <a:prstGeom prst="rect">
                <a:avLst/>
              </a:prstGeom>
              <a:solidFill>
                <a:srgbClr val="FFFFFF"/>
              </a:solid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chemeClr val="tx1"/>
                    </a:solidFill>
                    <a:effectLst/>
                    <a:latin typeface="Calibri" pitchFamily="34" charset="0"/>
                    <a:ea typeface="新細明體" pitchFamily="18" charset="-120"/>
                  </a:rPr>
                  <a:t>0.63cε</a:t>
                </a: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endParaRPr>
              </a:p>
            </p:txBody>
          </p:sp>
          <p:sp>
            <p:nvSpPr>
              <p:cNvPr id="1073" name="Text Box 49"/>
              <p:cNvSpPr txBox="1">
                <a:spLocks noChangeArrowheads="1"/>
              </p:cNvSpPr>
              <p:nvPr/>
            </p:nvSpPr>
            <p:spPr bwMode="auto">
              <a:xfrm>
                <a:off x="3804" y="14669"/>
                <a:ext cx="333" cy="285"/>
              </a:xfrm>
              <a:prstGeom prst="rect">
                <a:avLst/>
              </a:prstGeom>
              <a:solidFill>
                <a:srgbClr val="FFFFFF"/>
              </a:solid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chemeClr val="tx1"/>
                    </a:solidFill>
                    <a:effectLst/>
                    <a:latin typeface="標楷體" pitchFamily="65" charset="-120"/>
                    <a:ea typeface="新細明體" pitchFamily="18" charset="-120"/>
                  </a:rPr>
                  <a:t>τ</a:t>
                </a: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endParaRPr>
              </a:p>
            </p:txBody>
          </p:sp>
        </p:grpSp>
        <p:sp>
          <p:nvSpPr>
            <p:cNvPr id="1074" name="Text Box 50"/>
            <p:cNvSpPr txBox="1">
              <a:spLocks noChangeArrowheads="1"/>
            </p:cNvSpPr>
            <p:nvPr/>
          </p:nvSpPr>
          <p:spPr bwMode="auto">
            <a:xfrm>
              <a:off x="720" y="14019"/>
              <a:ext cx="5284" cy="49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zh-TW" sz="1100" b="0" i="0" u="none" strike="noStrike" cap="none" normalizeH="0" baseline="0" noProof="1" smtClean="0">
                  <a:ln>
                    <a:noFill/>
                  </a:ln>
                  <a:solidFill>
                    <a:schemeClr val="tx1"/>
                  </a:solidFill>
                  <a:effectLst/>
                  <a:latin typeface="標楷體" pitchFamily="65" charset="-120"/>
                  <a:ea typeface="標楷體" pitchFamily="65" charset="-120"/>
                </a:rPr>
                <a:t> </a:t>
              </a:r>
              <a:r>
                <a:rPr kumimoji="1" lang="en-US" altLang="zh-TW" sz="1100" noProof="1" smtClean="0">
                  <a:latin typeface="標楷體" pitchFamily="65" charset="-120"/>
                  <a:ea typeface="標楷體" pitchFamily="65" charset="-120"/>
                </a:rPr>
                <a:t>Capacitor Charge </a:t>
              </a:r>
              <a:r>
                <a:rPr kumimoji="1" lang="en-US" altLang="zh-TW" sz="1100" b="0" i="0" u="none" strike="noStrike" cap="none" normalizeH="0" baseline="0" noProof="1" smtClean="0">
                  <a:ln>
                    <a:noFill/>
                  </a:ln>
                  <a:solidFill>
                    <a:schemeClr val="tx1"/>
                  </a:solidFill>
                  <a:effectLst/>
                  <a:latin typeface="標楷體" pitchFamily="65" charset="-120"/>
                  <a:ea typeface="標楷體" pitchFamily="65" charset="-120"/>
                </a:rPr>
                <a:t>q-t plot</a:t>
              </a:r>
              <a:endParaRPr kumimoji="1" lang="zh-TW" altLang="en-US" sz="1100" b="0" i="0" u="none" strike="noStrike" cap="none" normalizeH="0" baseline="0" dirty="0" smtClean="0">
                <a:ln>
                  <a:noFill/>
                </a:ln>
                <a:solidFill>
                  <a:schemeClr val="tx1"/>
                </a:solidFill>
                <a:effectLst/>
                <a:latin typeface="標楷體" pitchFamily="65" charset="-120"/>
                <a:ea typeface="標楷體" pitchFamily="65" charset="-12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zh-TW" sz="1800" b="0" i="0" u="none" strike="noStrike" cap="none" normalizeH="0" baseline="0" dirty="0" smtClean="0">
                <a:ln>
                  <a:noFill/>
                </a:ln>
                <a:solidFill>
                  <a:schemeClr val="tx1"/>
                </a:solidFill>
                <a:effectLst/>
                <a:latin typeface="Arial" pitchFamily="34" charset="0"/>
                <a:ea typeface="新細明體" pitchFamily="18" charset="-120"/>
              </a:endParaRPr>
            </a:p>
          </p:txBody>
        </p:sp>
        <p:sp>
          <p:nvSpPr>
            <p:cNvPr id="1075" name="Text Box 51"/>
            <p:cNvSpPr txBox="1">
              <a:spLocks noChangeArrowheads="1"/>
            </p:cNvSpPr>
            <p:nvPr/>
          </p:nvSpPr>
          <p:spPr bwMode="auto">
            <a:xfrm>
              <a:off x="6411" y="14052"/>
              <a:ext cx="4984" cy="49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ct val="0"/>
                </a:spcAft>
              </a:pPr>
              <a:r>
                <a:rPr kumimoji="1" lang="en-US" altLang="zh-TW" sz="1100" noProof="1" smtClean="0">
                  <a:latin typeface="標楷體" pitchFamily="65" charset="-120"/>
                  <a:ea typeface="標楷體" pitchFamily="65" charset="-120"/>
                </a:rPr>
                <a:t>Capacitor </a:t>
              </a:r>
              <a:r>
                <a:rPr kumimoji="1" lang="en-US" altLang="zh-TW" sz="1100" noProof="1" smtClean="0">
                  <a:latin typeface="標楷體" pitchFamily="65" charset="-120"/>
                  <a:ea typeface="標楷體" pitchFamily="65" charset="-120"/>
                </a:rPr>
                <a:t>Charge </a:t>
              </a:r>
              <a:r>
                <a:rPr kumimoji="1" lang="en-US" altLang="zh-TW" sz="1100" b="0" i="0" u="none" strike="noStrike" cap="none" normalizeH="0" baseline="0" noProof="1" smtClean="0">
                  <a:ln>
                    <a:noFill/>
                  </a:ln>
                  <a:solidFill>
                    <a:schemeClr val="tx1"/>
                  </a:solidFill>
                  <a:effectLst/>
                  <a:latin typeface="標楷體" pitchFamily="65" charset="-120"/>
                  <a:ea typeface="標楷體" pitchFamily="65" charset="-120"/>
                </a:rPr>
                <a:t>I-t plot</a:t>
              </a:r>
              <a:endParaRPr kumimoji="1" lang="zh-TW" altLang="en-US" sz="1100" b="0" i="0" u="none" strike="noStrike" cap="none" normalizeH="0" baseline="0" dirty="0" smtClean="0">
                <a:ln>
                  <a:noFill/>
                </a:ln>
                <a:solidFill>
                  <a:schemeClr val="tx1"/>
                </a:solidFill>
                <a:effectLst/>
                <a:latin typeface="標楷體" pitchFamily="65" charset="-120"/>
                <a:ea typeface="標楷體" pitchFamily="65" charset="-12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zh-TW" sz="1800" b="0" i="0" u="none" strike="noStrike" cap="none" normalizeH="0" baseline="0" dirty="0" smtClean="0">
                <a:ln>
                  <a:noFill/>
                </a:ln>
                <a:solidFill>
                  <a:schemeClr val="tx1"/>
                </a:solidFill>
                <a:effectLst/>
                <a:latin typeface="Arial" pitchFamily="34" charset="0"/>
                <a:ea typeface="新細明體" pitchFamily="18" charset="-120"/>
              </a:endParaRPr>
            </a:p>
          </p:txBody>
        </p:sp>
      </p:grpSp>
      <p:grpSp>
        <p:nvGrpSpPr>
          <p:cNvPr id="1076" name="Group 52"/>
          <p:cNvGrpSpPr>
            <a:grpSpLocks/>
          </p:cNvGrpSpPr>
          <p:nvPr/>
        </p:nvGrpSpPr>
        <p:grpSpPr bwMode="auto">
          <a:xfrm>
            <a:off x="857224" y="3857628"/>
            <a:ext cx="6664325" cy="1905000"/>
            <a:chOff x="744" y="3067"/>
            <a:chExt cx="10494" cy="3001"/>
          </a:xfrm>
        </p:grpSpPr>
        <p:grpSp>
          <p:nvGrpSpPr>
            <p:cNvPr id="1077" name="Group 53"/>
            <p:cNvGrpSpPr>
              <a:grpSpLocks/>
            </p:cNvGrpSpPr>
            <p:nvPr/>
          </p:nvGrpSpPr>
          <p:grpSpPr bwMode="auto">
            <a:xfrm>
              <a:off x="2076" y="3167"/>
              <a:ext cx="3210" cy="2250"/>
              <a:chOff x="2076" y="1744"/>
              <a:chExt cx="3210" cy="2250"/>
            </a:xfrm>
          </p:grpSpPr>
          <p:grpSp>
            <p:nvGrpSpPr>
              <p:cNvPr id="1078" name="Group 54"/>
              <p:cNvGrpSpPr>
                <a:grpSpLocks/>
              </p:cNvGrpSpPr>
              <p:nvPr/>
            </p:nvGrpSpPr>
            <p:grpSpPr bwMode="auto">
              <a:xfrm>
                <a:off x="2811" y="2179"/>
                <a:ext cx="2280" cy="1575"/>
                <a:chOff x="7461" y="10504"/>
                <a:chExt cx="2280" cy="1575"/>
              </a:xfrm>
            </p:grpSpPr>
            <p:grpSp>
              <p:nvGrpSpPr>
                <p:cNvPr id="1079" name="Group 55"/>
                <p:cNvGrpSpPr>
                  <a:grpSpLocks/>
                </p:cNvGrpSpPr>
                <p:nvPr/>
              </p:nvGrpSpPr>
              <p:grpSpPr bwMode="auto">
                <a:xfrm>
                  <a:off x="7461" y="10504"/>
                  <a:ext cx="2280" cy="1560"/>
                  <a:chOff x="7341" y="10504"/>
                  <a:chExt cx="2280" cy="1560"/>
                </a:xfrm>
              </p:grpSpPr>
              <p:grpSp>
                <p:nvGrpSpPr>
                  <p:cNvPr id="1080" name="Group 56"/>
                  <p:cNvGrpSpPr>
                    <a:grpSpLocks/>
                  </p:cNvGrpSpPr>
                  <p:nvPr/>
                </p:nvGrpSpPr>
                <p:grpSpPr bwMode="auto">
                  <a:xfrm>
                    <a:off x="7341" y="10504"/>
                    <a:ext cx="2280" cy="1560"/>
                    <a:chOff x="3021" y="10504"/>
                    <a:chExt cx="1920" cy="1560"/>
                  </a:xfrm>
                </p:grpSpPr>
                <p:sp>
                  <p:nvSpPr>
                    <p:cNvPr id="1081" name="Line 57"/>
                    <p:cNvSpPr>
                      <a:spLocks noChangeShapeType="1"/>
                    </p:cNvSpPr>
                    <p:nvPr/>
                  </p:nvSpPr>
                  <p:spPr bwMode="auto">
                    <a:xfrm flipV="1">
                      <a:off x="3021" y="10504"/>
                      <a:ext cx="0" cy="1560"/>
                    </a:xfrm>
                    <a:prstGeom prst="line">
                      <a:avLst/>
                    </a:prstGeom>
                    <a:noFill/>
                    <a:ln w="9525">
                      <a:solidFill>
                        <a:srgbClr val="000000"/>
                      </a:solidFill>
                      <a:round/>
                      <a:headEnd/>
                      <a:tailEnd type="arrow" w="med" len="med"/>
                    </a:ln>
                    <a:effectLst/>
                  </p:spPr>
                  <p:txBody>
                    <a:bodyPr vert="horz" wrap="square" lIns="0" tIns="0" rIns="0" bIns="0" numCol="1" anchor="t" anchorCtr="0" compatLnSpc="1">
                      <a:prstTxWarp prst="textNoShape">
                        <a:avLst/>
                      </a:prstTxWarp>
                    </a:bodyPr>
                    <a:lstStyle/>
                    <a:p>
                      <a:endParaRPr lang="zh-TW" altLang="en-US"/>
                    </a:p>
                  </p:txBody>
                </p:sp>
                <p:sp>
                  <p:nvSpPr>
                    <p:cNvPr id="1082" name="Line 58"/>
                    <p:cNvSpPr>
                      <a:spLocks noChangeShapeType="1"/>
                    </p:cNvSpPr>
                    <p:nvPr/>
                  </p:nvSpPr>
                  <p:spPr bwMode="auto">
                    <a:xfrm>
                      <a:off x="3021" y="12064"/>
                      <a:ext cx="1920" cy="0"/>
                    </a:xfrm>
                    <a:prstGeom prst="line">
                      <a:avLst/>
                    </a:prstGeom>
                    <a:noFill/>
                    <a:ln w="9525">
                      <a:solidFill>
                        <a:srgbClr val="000000"/>
                      </a:solidFill>
                      <a:round/>
                      <a:headEnd/>
                      <a:tailEnd type="arrow" w="med" len="med"/>
                    </a:ln>
                    <a:effectLst/>
                  </p:spPr>
                  <p:txBody>
                    <a:bodyPr vert="horz" wrap="square" lIns="0" tIns="0" rIns="0" bIns="0" numCol="1" anchor="t" anchorCtr="0" compatLnSpc="1">
                      <a:prstTxWarp prst="textNoShape">
                        <a:avLst/>
                      </a:prstTxWarp>
                    </a:bodyPr>
                    <a:lstStyle/>
                    <a:p>
                      <a:endParaRPr lang="zh-TW" altLang="en-US"/>
                    </a:p>
                  </p:txBody>
                </p:sp>
              </p:grpSp>
              <p:sp>
                <p:nvSpPr>
                  <p:cNvPr id="1083" name="Arc 59"/>
                  <p:cNvSpPr>
                    <a:spLocks/>
                  </p:cNvSpPr>
                  <p:nvPr/>
                </p:nvSpPr>
                <p:spPr bwMode="auto">
                  <a:xfrm flipH="1" flipV="1">
                    <a:off x="7416" y="10789"/>
                    <a:ext cx="1920" cy="12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p:spPr>
                <p:txBody>
                  <a:bodyPr vert="horz" wrap="square" lIns="0" tIns="0" rIns="0" bIns="0" numCol="1" anchor="t" anchorCtr="0" compatLnSpc="1">
                    <a:prstTxWarp prst="textNoShape">
                      <a:avLst/>
                    </a:prstTxWarp>
                  </a:bodyPr>
                  <a:lstStyle/>
                  <a:p>
                    <a:endParaRPr lang="zh-TW" altLang="en-US"/>
                  </a:p>
                </p:txBody>
              </p:sp>
            </p:grpSp>
            <p:sp>
              <p:nvSpPr>
                <p:cNvPr id="1084" name="Line 60"/>
                <p:cNvSpPr>
                  <a:spLocks noChangeShapeType="1"/>
                </p:cNvSpPr>
                <p:nvPr/>
              </p:nvSpPr>
              <p:spPr bwMode="auto">
                <a:xfrm>
                  <a:off x="7461" y="11704"/>
                  <a:ext cx="720" cy="0"/>
                </a:xfrm>
                <a:prstGeom prst="line">
                  <a:avLst/>
                </a:prstGeom>
                <a:noFill/>
                <a:ln w="9525" cap="rnd">
                  <a:solidFill>
                    <a:srgbClr val="000000"/>
                  </a:solidFill>
                  <a:prstDash val="sysDot"/>
                  <a:round/>
                  <a:headEnd/>
                  <a:tailEnd/>
                </a:ln>
                <a:effectLst/>
              </p:spPr>
              <p:txBody>
                <a:bodyPr vert="horz" wrap="square" lIns="0" tIns="0" rIns="0" bIns="0" numCol="1" anchor="t" anchorCtr="0" compatLnSpc="1">
                  <a:prstTxWarp prst="textNoShape">
                    <a:avLst/>
                  </a:prstTxWarp>
                </a:bodyPr>
                <a:lstStyle/>
                <a:p>
                  <a:endParaRPr lang="zh-TW" altLang="en-US"/>
                </a:p>
              </p:txBody>
            </p:sp>
            <p:sp>
              <p:nvSpPr>
                <p:cNvPr id="1085" name="Line 61"/>
                <p:cNvSpPr>
                  <a:spLocks noChangeShapeType="1"/>
                </p:cNvSpPr>
                <p:nvPr/>
              </p:nvSpPr>
              <p:spPr bwMode="auto">
                <a:xfrm>
                  <a:off x="8181" y="11719"/>
                  <a:ext cx="0" cy="360"/>
                </a:xfrm>
                <a:prstGeom prst="line">
                  <a:avLst/>
                </a:prstGeom>
                <a:noFill/>
                <a:ln w="9525" cap="rnd">
                  <a:solidFill>
                    <a:srgbClr val="000000"/>
                  </a:solidFill>
                  <a:prstDash val="sysDot"/>
                  <a:round/>
                  <a:headEnd/>
                  <a:tailEnd/>
                </a:ln>
                <a:effectLst/>
              </p:spPr>
              <p:txBody>
                <a:bodyPr vert="horz" wrap="square" lIns="0" tIns="0" rIns="0" bIns="0" numCol="1" anchor="t" anchorCtr="0" compatLnSpc="1">
                  <a:prstTxWarp prst="textNoShape">
                    <a:avLst/>
                  </a:prstTxWarp>
                </a:bodyPr>
                <a:lstStyle/>
                <a:p>
                  <a:endParaRPr lang="zh-TW" altLang="en-US"/>
                </a:p>
              </p:txBody>
            </p:sp>
          </p:grpSp>
          <p:sp>
            <p:nvSpPr>
              <p:cNvPr id="1086" name="Text Box 62"/>
              <p:cNvSpPr txBox="1">
                <a:spLocks noChangeArrowheads="1"/>
              </p:cNvSpPr>
              <p:nvPr/>
            </p:nvSpPr>
            <p:spPr bwMode="auto">
              <a:xfrm>
                <a:off x="2781" y="1744"/>
                <a:ext cx="120" cy="360"/>
              </a:xfrm>
              <a:prstGeom prst="rect">
                <a:avLst/>
              </a:prstGeom>
              <a:solidFill>
                <a:srgbClr val="FFFFFF"/>
              </a:solid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chemeClr val="tx1"/>
                    </a:solidFill>
                    <a:effectLst/>
                    <a:latin typeface="Calibri" pitchFamily="34" charset="0"/>
                    <a:ea typeface="新細明體" pitchFamily="18" charset="-120"/>
                  </a:rPr>
                  <a:t>q</a:t>
                </a: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endParaRPr>
              </a:p>
            </p:txBody>
          </p:sp>
          <p:sp>
            <p:nvSpPr>
              <p:cNvPr id="1087" name="Text Box 63"/>
              <p:cNvSpPr txBox="1">
                <a:spLocks noChangeArrowheads="1"/>
              </p:cNvSpPr>
              <p:nvPr/>
            </p:nvSpPr>
            <p:spPr bwMode="auto">
              <a:xfrm>
                <a:off x="3411" y="3754"/>
                <a:ext cx="240" cy="240"/>
              </a:xfrm>
              <a:prstGeom prst="rect">
                <a:avLst/>
              </a:prstGeom>
              <a:solidFill>
                <a:srgbClr val="FFFFFF"/>
              </a:solid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chemeClr val="tx1"/>
                    </a:solidFill>
                    <a:effectLst/>
                    <a:latin typeface="Calibri" pitchFamily="34" charset="0"/>
                    <a:ea typeface="新細明體" pitchFamily="18" charset="-120"/>
                  </a:rPr>
                  <a:t>τ</a:t>
                </a: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endParaRPr>
              </a:p>
            </p:txBody>
          </p:sp>
          <p:sp>
            <p:nvSpPr>
              <p:cNvPr id="1088" name="Text Box 64"/>
              <p:cNvSpPr txBox="1">
                <a:spLocks noChangeArrowheads="1"/>
              </p:cNvSpPr>
              <p:nvPr/>
            </p:nvSpPr>
            <p:spPr bwMode="auto">
              <a:xfrm>
                <a:off x="2076" y="3214"/>
                <a:ext cx="720" cy="330"/>
              </a:xfrm>
              <a:prstGeom prst="rect">
                <a:avLst/>
              </a:prstGeom>
              <a:solidFill>
                <a:srgbClr val="FFFFFF"/>
              </a:solid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000" b="0" i="0" u="none" strike="noStrike" cap="none" normalizeH="0" baseline="0" smtClean="0">
                    <a:ln>
                      <a:noFill/>
                    </a:ln>
                    <a:solidFill>
                      <a:schemeClr val="tx1"/>
                    </a:solidFill>
                    <a:effectLst/>
                    <a:latin typeface="新細明體" pitchFamily="18" charset="-120"/>
                    <a:ea typeface="新細明體" pitchFamily="18" charset="-120"/>
                  </a:rPr>
                  <a:t> </a:t>
                </a:r>
                <a:r>
                  <a:rPr kumimoji="1" lang="en-US" altLang="zh-TW" sz="1000" b="0" i="0" u="none" strike="noStrike" cap="none" normalizeH="0" baseline="0" smtClean="0">
                    <a:ln>
                      <a:noFill/>
                    </a:ln>
                    <a:solidFill>
                      <a:schemeClr val="tx1"/>
                    </a:solidFill>
                    <a:effectLst/>
                    <a:latin typeface="Calibri" pitchFamily="34" charset="0"/>
                    <a:ea typeface="新細明體" pitchFamily="18" charset="-120"/>
                  </a:rPr>
                  <a:t>0.37cε</a:t>
                </a:r>
                <a:endParaRPr kumimoji="1" lang="en-US" altLang="zh-TW" sz="1000" b="0" i="0" u="none" strike="noStrike" cap="none" normalizeH="0" baseline="0" smtClean="0">
                  <a:ln>
                    <a:noFill/>
                  </a:ln>
                  <a:solidFill>
                    <a:schemeClr val="tx1"/>
                  </a:solidFill>
                  <a:effectLst/>
                  <a:latin typeface="Times New Roman" pitchFamily="18" charset="0"/>
                  <a:ea typeface="新細明體"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endParaRPr>
              </a:p>
            </p:txBody>
          </p:sp>
          <p:sp>
            <p:nvSpPr>
              <p:cNvPr id="1089" name="Text Box 65"/>
              <p:cNvSpPr txBox="1">
                <a:spLocks noChangeArrowheads="1"/>
              </p:cNvSpPr>
              <p:nvPr/>
            </p:nvSpPr>
            <p:spPr bwMode="auto">
              <a:xfrm>
                <a:off x="2301" y="2374"/>
                <a:ext cx="360" cy="330"/>
              </a:xfrm>
              <a:prstGeom prst="rect">
                <a:avLst/>
              </a:prstGeom>
              <a:solidFill>
                <a:srgbClr val="FFFFFF"/>
              </a:solid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chemeClr val="tx1"/>
                    </a:solidFill>
                    <a:effectLst/>
                    <a:latin typeface="Calibri" pitchFamily="34" charset="0"/>
                    <a:ea typeface="新細明體" pitchFamily="18" charset="-120"/>
                  </a:rPr>
                  <a:t>cε</a:t>
                </a: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endParaRPr>
              </a:p>
            </p:txBody>
          </p:sp>
          <p:sp>
            <p:nvSpPr>
              <p:cNvPr id="1090" name="Text Box 66"/>
              <p:cNvSpPr txBox="1">
                <a:spLocks noChangeArrowheads="1"/>
              </p:cNvSpPr>
              <p:nvPr/>
            </p:nvSpPr>
            <p:spPr bwMode="auto">
              <a:xfrm>
                <a:off x="5166" y="3559"/>
                <a:ext cx="120" cy="240"/>
              </a:xfrm>
              <a:prstGeom prst="rect">
                <a:avLst/>
              </a:prstGeom>
              <a:solidFill>
                <a:srgbClr val="FFFFFF"/>
              </a:solid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chemeClr val="tx1"/>
                    </a:solidFill>
                    <a:effectLst/>
                    <a:latin typeface="Calibri" pitchFamily="34" charset="0"/>
                    <a:ea typeface="新細明體" pitchFamily="18" charset="-120"/>
                  </a:rPr>
                  <a:t>t</a:t>
                </a: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endParaRPr>
              </a:p>
            </p:txBody>
          </p:sp>
        </p:grpSp>
        <p:grpSp>
          <p:nvGrpSpPr>
            <p:cNvPr id="1091" name="Group 67"/>
            <p:cNvGrpSpPr>
              <a:grpSpLocks/>
            </p:cNvGrpSpPr>
            <p:nvPr/>
          </p:nvGrpSpPr>
          <p:grpSpPr bwMode="auto">
            <a:xfrm>
              <a:off x="6765" y="3067"/>
              <a:ext cx="3249" cy="2115"/>
              <a:chOff x="6741" y="1504"/>
              <a:chExt cx="3105" cy="1875"/>
            </a:xfrm>
          </p:grpSpPr>
          <p:sp>
            <p:nvSpPr>
              <p:cNvPr id="1092" name="Text Box 68"/>
              <p:cNvSpPr txBox="1">
                <a:spLocks noChangeArrowheads="1"/>
              </p:cNvSpPr>
              <p:nvPr/>
            </p:nvSpPr>
            <p:spPr bwMode="auto">
              <a:xfrm>
                <a:off x="6741" y="2344"/>
                <a:ext cx="600" cy="36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chemeClr val="tx1"/>
                    </a:solidFill>
                    <a:effectLst/>
                    <a:latin typeface="Calibri" pitchFamily="34" charset="0"/>
                    <a:ea typeface="新細明體" pitchFamily="18" charset="-120"/>
                  </a:rPr>
                  <a:t>0.37I</a:t>
                </a:r>
                <a:r>
                  <a:rPr kumimoji="1" lang="en-US" altLang="zh-TW" sz="1200" b="0" i="0" u="none" strike="noStrike" cap="none" normalizeH="0" baseline="-25000" smtClean="0">
                    <a:ln>
                      <a:noFill/>
                    </a:ln>
                    <a:solidFill>
                      <a:schemeClr val="tx1"/>
                    </a:solidFill>
                    <a:effectLst/>
                    <a:latin typeface="Times New Roman" pitchFamily="18" charset="0"/>
                    <a:ea typeface="新細明體" pitchFamily="18" charset="-120"/>
                  </a:rPr>
                  <a:t>0</a:t>
                </a: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endParaRPr>
              </a:p>
            </p:txBody>
          </p:sp>
          <p:grpSp>
            <p:nvGrpSpPr>
              <p:cNvPr id="1093" name="Group 69"/>
              <p:cNvGrpSpPr>
                <a:grpSpLocks/>
              </p:cNvGrpSpPr>
              <p:nvPr/>
            </p:nvGrpSpPr>
            <p:grpSpPr bwMode="auto">
              <a:xfrm>
                <a:off x="7341" y="1504"/>
                <a:ext cx="2505" cy="1875"/>
                <a:chOff x="7341" y="1504"/>
                <a:chExt cx="2505" cy="1875"/>
              </a:xfrm>
            </p:grpSpPr>
            <p:sp>
              <p:nvSpPr>
                <p:cNvPr id="1094" name="Text Box 70"/>
                <p:cNvSpPr txBox="1">
                  <a:spLocks noChangeArrowheads="1"/>
                </p:cNvSpPr>
                <p:nvPr/>
              </p:nvSpPr>
              <p:spPr bwMode="auto">
                <a:xfrm>
                  <a:off x="7971" y="1796"/>
                  <a:ext cx="240" cy="240"/>
                </a:xfrm>
                <a:prstGeom prst="rect">
                  <a:avLst/>
                </a:prstGeom>
                <a:solidFill>
                  <a:srgbClr val="FFFFFF"/>
                </a:solid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chemeClr val="tx1"/>
                      </a:solidFill>
                      <a:effectLst/>
                      <a:latin typeface="Calibri" pitchFamily="34" charset="0"/>
                      <a:ea typeface="新細明體" pitchFamily="18" charset="-120"/>
                    </a:rPr>
                    <a:t>τ</a:t>
                  </a: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endParaRPr>
                </a:p>
              </p:txBody>
            </p:sp>
            <p:sp>
              <p:nvSpPr>
                <p:cNvPr id="1095" name="Line 71"/>
                <p:cNvSpPr>
                  <a:spLocks noChangeShapeType="1"/>
                </p:cNvSpPr>
                <p:nvPr/>
              </p:nvSpPr>
              <p:spPr bwMode="auto">
                <a:xfrm>
                  <a:off x="7371" y="2464"/>
                  <a:ext cx="720" cy="0"/>
                </a:xfrm>
                <a:prstGeom prst="line">
                  <a:avLst/>
                </a:prstGeom>
                <a:noFill/>
                <a:ln w="9525" cap="rnd">
                  <a:solidFill>
                    <a:srgbClr val="000000"/>
                  </a:solidFill>
                  <a:prstDash val="sysDot"/>
                  <a:round/>
                  <a:headEnd/>
                  <a:tailEnd/>
                </a:ln>
                <a:effectLst/>
              </p:spPr>
              <p:txBody>
                <a:bodyPr vert="horz" wrap="square" lIns="0" tIns="0" rIns="0" bIns="0" numCol="1" anchor="t" anchorCtr="0" compatLnSpc="1">
                  <a:prstTxWarp prst="textNoShape">
                    <a:avLst/>
                  </a:prstTxWarp>
                </a:bodyPr>
                <a:lstStyle/>
                <a:p>
                  <a:endParaRPr lang="zh-TW" altLang="en-US"/>
                </a:p>
              </p:txBody>
            </p:sp>
            <p:sp>
              <p:nvSpPr>
                <p:cNvPr id="1096" name="Line 72"/>
                <p:cNvSpPr>
                  <a:spLocks noChangeShapeType="1"/>
                </p:cNvSpPr>
                <p:nvPr/>
              </p:nvSpPr>
              <p:spPr bwMode="auto">
                <a:xfrm>
                  <a:off x="8091" y="2104"/>
                  <a:ext cx="0" cy="360"/>
                </a:xfrm>
                <a:prstGeom prst="line">
                  <a:avLst/>
                </a:prstGeom>
                <a:noFill/>
                <a:ln w="9525" cap="rnd">
                  <a:solidFill>
                    <a:srgbClr val="000000"/>
                  </a:solidFill>
                  <a:prstDash val="sysDot"/>
                  <a:round/>
                  <a:headEnd/>
                  <a:tailEnd/>
                </a:ln>
                <a:effectLst/>
              </p:spPr>
              <p:txBody>
                <a:bodyPr vert="horz" wrap="square" lIns="0" tIns="0" rIns="0" bIns="0" numCol="1" anchor="t" anchorCtr="0" compatLnSpc="1">
                  <a:prstTxWarp prst="textNoShape">
                    <a:avLst/>
                  </a:prstTxWarp>
                </a:bodyPr>
                <a:lstStyle/>
                <a:p>
                  <a:endParaRPr lang="zh-TW" altLang="en-US"/>
                </a:p>
              </p:txBody>
            </p:sp>
            <p:sp>
              <p:nvSpPr>
                <p:cNvPr id="1097" name="Line 73"/>
                <p:cNvSpPr>
                  <a:spLocks noChangeShapeType="1"/>
                </p:cNvSpPr>
                <p:nvPr/>
              </p:nvSpPr>
              <p:spPr bwMode="auto">
                <a:xfrm>
                  <a:off x="7371" y="2104"/>
                  <a:ext cx="2280" cy="0"/>
                </a:xfrm>
                <a:prstGeom prst="line">
                  <a:avLst/>
                </a:prstGeom>
                <a:noFill/>
                <a:ln w="9525">
                  <a:solidFill>
                    <a:srgbClr val="000000"/>
                  </a:solidFill>
                  <a:round/>
                  <a:headEnd/>
                  <a:tailEnd type="arrow" w="med" len="med"/>
                </a:ln>
                <a:effectLst/>
              </p:spPr>
              <p:txBody>
                <a:bodyPr vert="horz" wrap="square" lIns="0" tIns="0" rIns="0" bIns="0" numCol="1" anchor="t" anchorCtr="0" compatLnSpc="1">
                  <a:prstTxWarp prst="textNoShape">
                    <a:avLst/>
                  </a:prstTxWarp>
                </a:bodyPr>
                <a:lstStyle/>
                <a:p>
                  <a:endParaRPr lang="zh-TW" altLang="en-US"/>
                </a:p>
              </p:txBody>
            </p:sp>
            <p:sp>
              <p:nvSpPr>
                <p:cNvPr id="1098" name="Arc 74"/>
                <p:cNvSpPr>
                  <a:spLocks/>
                </p:cNvSpPr>
                <p:nvPr/>
              </p:nvSpPr>
              <p:spPr bwMode="auto">
                <a:xfrm flipH="1">
                  <a:off x="7446" y="2156"/>
                  <a:ext cx="1920" cy="12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p:spPr>
              <p:txBody>
                <a:bodyPr vert="horz" wrap="square" lIns="0" tIns="0" rIns="0" bIns="0" numCol="1" anchor="t" anchorCtr="0" compatLnSpc="1">
                  <a:prstTxWarp prst="textNoShape">
                    <a:avLst/>
                  </a:prstTxWarp>
                </a:bodyPr>
                <a:lstStyle/>
                <a:p>
                  <a:endParaRPr lang="zh-TW" altLang="en-US"/>
                </a:p>
              </p:txBody>
            </p:sp>
            <p:sp>
              <p:nvSpPr>
                <p:cNvPr id="1099" name="Line 75"/>
                <p:cNvSpPr>
                  <a:spLocks noChangeShapeType="1"/>
                </p:cNvSpPr>
                <p:nvPr/>
              </p:nvSpPr>
              <p:spPr bwMode="auto">
                <a:xfrm flipV="1">
                  <a:off x="7371" y="1819"/>
                  <a:ext cx="0" cy="1560"/>
                </a:xfrm>
                <a:prstGeom prst="line">
                  <a:avLst/>
                </a:prstGeom>
                <a:noFill/>
                <a:ln w="9525">
                  <a:solidFill>
                    <a:srgbClr val="000000"/>
                  </a:solidFill>
                  <a:round/>
                  <a:headEnd/>
                  <a:tailEnd type="arrow" w="med" len="med"/>
                </a:ln>
                <a:effectLst/>
              </p:spPr>
              <p:txBody>
                <a:bodyPr vert="horz" wrap="square" lIns="0" tIns="0" rIns="0" bIns="0" numCol="1" anchor="t" anchorCtr="0" compatLnSpc="1">
                  <a:prstTxWarp prst="textNoShape">
                    <a:avLst/>
                  </a:prstTxWarp>
                </a:bodyPr>
                <a:lstStyle/>
                <a:p>
                  <a:endParaRPr lang="zh-TW" altLang="en-US"/>
                </a:p>
              </p:txBody>
            </p:sp>
            <p:sp>
              <p:nvSpPr>
                <p:cNvPr id="1100" name="Text Box 76"/>
                <p:cNvSpPr txBox="1">
                  <a:spLocks noChangeArrowheads="1"/>
                </p:cNvSpPr>
                <p:nvPr/>
              </p:nvSpPr>
              <p:spPr bwMode="auto">
                <a:xfrm>
                  <a:off x="7341" y="1504"/>
                  <a:ext cx="120" cy="240"/>
                </a:xfrm>
                <a:prstGeom prst="rect">
                  <a:avLst/>
                </a:prstGeom>
                <a:solidFill>
                  <a:srgbClr val="FFFFFF"/>
                </a:solid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chemeClr val="tx1"/>
                      </a:solidFill>
                      <a:effectLst/>
                      <a:latin typeface="Calibri" pitchFamily="34" charset="0"/>
                      <a:ea typeface="新細明體" pitchFamily="18" charset="-120"/>
                    </a:rPr>
                    <a:t>I</a:t>
                  </a: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endParaRPr>
                </a:p>
              </p:txBody>
            </p:sp>
            <p:sp>
              <p:nvSpPr>
                <p:cNvPr id="1101" name="Text Box 77"/>
                <p:cNvSpPr txBox="1">
                  <a:spLocks noChangeArrowheads="1"/>
                </p:cNvSpPr>
                <p:nvPr/>
              </p:nvSpPr>
              <p:spPr bwMode="auto">
                <a:xfrm>
                  <a:off x="9726" y="1958"/>
                  <a:ext cx="120" cy="240"/>
                </a:xfrm>
                <a:prstGeom prst="rect">
                  <a:avLst/>
                </a:prstGeom>
                <a:solidFill>
                  <a:srgbClr val="FFFFFF"/>
                </a:solid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chemeClr val="tx1"/>
                      </a:solidFill>
                      <a:effectLst/>
                      <a:latin typeface="Calibri" pitchFamily="34" charset="0"/>
                      <a:ea typeface="新細明體" pitchFamily="18" charset="-120"/>
                    </a:rPr>
                    <a:t>t</a:t>
                  </a: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endParaRPr>
                </a:p>
              </p:txBody>
            </p:sp>
            <p:sp>
              <p:nvSpPr>
                <p:cNvPr id="1102" name="Text Box 78"/>
                <p:cNvSpPr txBox="1">
                  <a:spLocks noChangeArrowheads="1"/>
                </p:cNvSpPr>
                <p:nvPr/>
              </p:nvSpPr>
              <p:spPr bwMode="auto">
                <a:xfrm>
                  <a:off x="8181" y="2464"/>
                  <a:ext cx="840" cy="360"/>
                </a:xfrm>
                <a:prstGeom prst="rect">
                  <a:avLst/>
                </a:prstGeom>
                <a:solidFill>
                  <a:srgbClr val="FFFFFF"/>
                </a:solid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chemeClr val="tx1"/>
                      </a:solidFill>
                      <a:effectLst/>
                      <a:latin typeface="Calibri" pitchFamily="34" charset="0"/>
                      <a:ea typeface="新細明體" pitchFamily="18" charset="-120"/>
                    </a:rPr>
                    <a:t>I</a:t>
                  </a:r>
                  <a:r>
                    <a:rPr kumimoji="1" lang="en-US" altLang="zh-TW" sz="1200" b="0" i="0" u="none" strike="noStrike" cap="none" normalizeH="0" baseline="-25000" smtClean="0">
                      <a:ln>
                        <a:noFill/>
                      </a:ln>
                      <a:solidFill>
                        <a:schemeClr val="tx1"/>
                      </a:solidFill>
                      <a:effectLst/>
                      <a:latin typeface="Times New Roman" pitchFamily="18" charset="0"/>
                      <a:ea typeface="新細明體" pitchFamily="18" charset="-120"/>
                    </a:rPr>
                    <a:t>0</a:t>
                  </a:r>
                  <a:r>
                    <a:rPr kumimoji="1" lang="en-US" altLang="zh-TW" sz="1200" b="0" i="0" u="none" strike="noStrike" cap="none" normalizeH="0" baseline="0" smtClean="0">
                      <a:ln>
                        <a:noFill/>
                      </a:ln>
                      <a:solidFill>
                        <a:schemeClr val="tx1"/>
                      </a:solidFill>
                      <a:effectLst/>
                      <a:latin typeface="Calibri" pitchFamily="34" charset="0"/>
                      <a:ea typeface="新細明體" pitchFamily="18" charset="-120"/>
                    </a:rPr>
                    <a:t>=ε/R</a:t>
                  </a: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endParaRPr>
                </a:p>
              </p:txBody>
            </p:sp>
          </p:grpSp>
        </p:grpSp>
        <p:sp>
          <p:nvSpPr>
            <p:cNvPr id="1103" name="Text Box 79"/>
            <p:cNvSpPr txBox="1">
              <a:spLocks noChangeArrowheads="1"/>
            </p:cNvSpPr>
            <p:nvPr/>
          </p:nvSpPr>
          <p:spPr bwMode="auto">
            <a:xfrm>
              <a:off x="744" y="5572"/>
              <a:ext cx="5044" cy="49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ct val="0"/>
                </a:spcAft>
              </a:pPr>
              <a:r>
                <a:rPr kumimoji="1" lang="en-US" altLang="zh-TW" sz="1100" noProof="1" smtClean="0">
                  <a:latin typeface="標楷體" pitchFamily="65" charset="-120"/>
                  <a:ea typeface="標楷體" pitchFamily="65" charset="-120"/>
                </a:rPr>
                <a:t>Capacitor </a:t>
              </a:r>
              <a:r>
                <a:rPr kumimoji="1" lang="en-US" altLang="zh-TW" sz="1100" noProof="1" smtClean="0">
                  <a:latin typeface="標楷體" pitchFamily="65" charset="-120"/>
                  <a:ea typeface="標楷體" pitchFamily="65" charset="-120"/>
                </a:rPr>
                <a:t>Discharge </a:t>
              </a:r>
              <a:r>
                <a:rPr kumimoji="1" lang="en-US" altLang="zh-TW" sz="1100" b="0" i="0" u="none" strike="noStrike" cap="none" normalizeH="0" baseline="0" dirty="0" smtClean="0">
                  <a:ln>
                    <a:noFill/>
                  </a:ln>
                  <a:solidFill>
                    <a:schemeClr val="tx1"/>
                  </a:solidFill>
                  <a:effectLst/>
                  <a:latin typeface="標楷體" pitchFamily="65" charset="-120"/>
                  <a:ea typeface="標楷體" pitchFamily="65" charset="-120"/>
                </a:rPr>
                <a:t>q-t plot</a:t>
              </a:r>
              <a:endParaRPr kumimoji="1" lang="zh-TW" altLang="en-US" sz="1100" b="0" i="0" u="none" strike="noStrike" cap="none" normalizeH="0" baseline="0" dirty="0" smtClean="0">
                <a:ln>
                  <a:noFill/>
                </a:ln>
                <a:solidFill>
                  <a:schemeClr val="tx1"/>
                </a:solidFill>
                <a:effectLst/>
                <a:latin typeface="標楷體" pitchFamily="65" charset="-120"/>
                <a:ea typeface="標楷體" pitchFamily="65" charset="-12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zh-TW" sz="1800" b="0" i="0" u="none" strike="noStrike" cap="none" normalizeH="0" baseline="0" dirty="0" smtClean="0">
                <a:ln>
                  <a:noFill/>
                </a:ln>
                <a:solidFill>
                  <a:schemeClr val="tx1"/>
                </a:solidFill>
                <a:effectLst/>
                <a:latin typeface="Arial" pitchFamily="34" charset="0"/>
                <a:ea typeface="新細明體" pitchFamily="18" charset="-120"/>
              </a:endParaRPr>
            </a:p>
          </p:txBody>
        </p:sp>
        <p:sp>
          <p:nvSpPr>
            <p:cNvPr id="1104" name="Text Box 80"/>
            <p:cNvSpPr txBox="1">
              <a:spLocks noChangeArrowheads="1"/>
            </p:cNvSpPr>
            <p:nvPr/>
          </p:nvSpPr>
          <p:spPr bwMode="auto">
            <a:xfrm>
              <a:off x="6242" y="5572"/>
              <a:ext cx="4996" cy="49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ct val="0"/>
                </a:spcAft>
              </a:pPr>
              <a:r>
                <a:rPr kumimoji="1" lang="en-US" altLang="zh-TW" sz="1100" noProof="1" smtClean="0">
                  <a:latin typeface="標楷體" pitchFamily="65" charset="-120"/>
                  <a:ea typeface="標楷體" pitchFamily="65" charset="-120"/>
                </a:rPr>
                <a:t>Capacitor </a:t>
              </a:r>
              <a:r>
                <a:rPr kumimoji="1" lang="en-US" altLang="zh-TW" sz="1100" noProof="1" smtClean="0">
                  <a:latin typeface="標楷體" pitchFamily="65" charset="-120"/>
                  <a:ea typeface="標楷體" pitchFamily="65" charset="-120"/>
                </a:rPr>
                <a:t>Discharge </a:t>
              </a:r>
              <a:r>
                <a:rPr kumimoji="1" lang="en-US" altLang="zh-TW" sz="1100" b="0" i="0" u="none" strike="noStrike" cap="none" normalizeH="0" baseline="0" dirty="0" smtClean="0">
                  <a:ln>
                    <a:noFill/>
                  </a:ln>
                  <a:solidFill>
                    <a:schemeClr val="tx1"/>
                  </a:solidFill>
                  <a:effectLst/>
                  <a:latin typeface="標楷體" pitchFamily="65" charset="-120"/>
                  <a:ea typeface="標楷體" pitchFamily="65" charset="-120"/>
                </a:rPr>
                <a:t>I-t plot</a:t>
              </a:r>
              <a:endParaRPr kumimoji="1" lang="zh-TW" altLang="en-US" sz="1100" b="0" i="0" u="none" strike="noStrike" cap="none" normalizeH="0" baseline="0" dirty="0" smtClean="0">
                <a:ln>
                  <a:noFill/>
                </a:ln>
                <a:solidFill>
                  <a:schemeClr val="tx1"/>
                </a:solidFill>
                <a:effectLst/>
                <a:latin typeface="標楷體" pitchFamily="65" charset="-120"/>
                <a:ea typeface="標楷體" pitchFamily="65" charset="-12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zh-TW" sz="1800" b="0" i="0" u="none" strike="noStrike" cap="none" normalizeH="0" baseline="0" dirty="0" smtClean="0">
                <a:ln>
                  <a:noFill/>
                </a:ln>
                <a:solidFill>
                  <a:schemeClr val="tx1"/>
                </a:solidFill>
                <a:effectLst/>
                <a:latin typeface="Arial" pitchFamily="34" charset="0"/>
                <a:ea typeface="新細明體" pitchFamily="18" charset="-120"/>
              </a:endParaRPr>
            </a:p>
          </p:txBody>
        </p:sp>
      </p:grpSp>
      <p:sp>
        <p:nvSpPr>
          <p:cNvPr id="84" name="文字方塊 83"/>
          <p:cNvSpPr txBox="1"/>
          <p:nvPr/>
        </p:nvSpPr>
        <p:spPr>
          <a:xfrm>
            <a:off x="4214810" y="6215082"/>
            <a:ext cx="3500461" cy="276999"/>
          </a:xfrm>
          <a:prstGeom prst="rect">
            <a:avLst/>
          </a:prstGeom>
          <a:noFill/>
        </p:spPr>
        <p:txBody>
          <a:bodyPr wrap="square" rtlCol="0">
            <a:spAutoFit/>
          </a:bodyPr>
          <a:lstStyle/>
          <a:p>
            <a:r>
              <a:rPr lang="en-US" altLang="zh-TW" sz="1200" dirty="0" smtClean="0"/>
              <a:t>National </a:t>
            </a:r>
            <a:r>
              <a:rPr lang="en-US" altLang="zh-TW" sz="1200" dirty="0" err="1" smtClean="0"/>
              <a:t>taiwan</a:t>
            </a:r>
            <a:r>
              <a:rPr lang="en-US" altLang="zh-TW" sz="1200" dirty="0" smtClean="0"/>
              <a:t> normal university</a:t>
            </a:r>
            <a:endParaRPr lang="zh-TW" altLang="en-US" sz="1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28596" y="1214422"/>
            <a:ext cx="8229600" cy="4389120"/>
          </a:xfrm>
        </p:spPr>
        <p:txBody>
          <a:bodyPr/>
          <a:lstStyle/>
          <a:p>
            <a:r>
              <a:rPr lang="en-US" altLang="zh-TW" b="1" dirty="0" smtClean="0">
                <a:hlinkClick r:id="rId2"/>
              </a:rPr>
              <a:t>Inductors</a:t>
            </a:r>
            <a:r>
              <a:rPr lang="en-US" altLang="zh-TW" b="1" dirty="0" smtClean="0"/>
              <a:t> </a:t>
            </a:r>
            <a:r>
              <a:rPr lang="en-US" altLang="zh-TW" sz="2000" dirty="0" smtClean="0"/>
              <a:t>(</a:t>
            </a:r>
            <a:r>
              <a:rPr lang="en-US" altLang="zh-TW" sz="2000" dirty="0" err="1" smtClean="0"/>
              <a:t>Coilgun</a:t>
            </a:r>
            <a:r>
              <a:rPr lang="en-US" altLang="zh-TW" sz="2000" dirty="0" smtClean="0"/>
              <a:t>)</a:t>
            </a:r>
            <a:endParaRPr lang="en-US" altLang="zh-TW" sz="2000" dirty="0" smtClean="0"/>
          </a:p>
          <a:p>
            <a:pPr>
              <a:buNone/>
            </a:pPr>
            <a:r>
              <a:rPr lang="en-US" altLang="zh-TW" sz="2000" dirty="0" smtClean="0"/>
              <a:t> </a:t>
            </a:r>
            <a:r>
              <a:rPr lang="zh-TW" altLang="en-US" sz="2000" dirty="0" smtClean="0"/>
              <a:t>＊</a:t>
            </a:r>
            <a:r>
              <a:rPr lang="en-US" altLang="zh-TW" sz="2000" dirty="0" smtClean="0"/>
              <a:t>The </a:t>
            </a:r>
            <a:r>
              <a:rPr lang="en-US" altLang="zh-TW" sz="2000" dirty="0" smtClean="0"/>
              <a:t>symbol and defining equation for an inductor </a:t>
            </a:r>
            <a:r>
              <a:rPr lang="en-US" altLang="zh-TW" sz="2000" dirty="0" smtClean="0"/>
              <a:t>is</a:t>
            </a:r>
          </a:p>
          <a:p>
            <a:pPr>
              <a:buNone/>
            </a:pPr>
            <a:r>
              <a:rPr lang="en-US" altLang="zh-TW" sz="2000" dirty="0" smtClean="0"/>
              <a:t>     ,where </a:t>
            </a:r>
            <a:r>
              <a:rPr lang="en-US" altLang="zh-TW" sz="2000" dirty="0" smtClean="0"/>
              <a:t>L is called the </a:t>
            </a:r>
            <a:r>
              <a:rPr lang="en-US" altLang="zh-TW" sz="2000" dirty="0" smtClean="0"/>
              <a:t>inductance.</a:t>
            </a:r>
          </a:p>
          <a:p>
            <a:r>
              <a:rPr lang="en-US" altLang="zh-TW" sz="2000" b="1" dirty="0" smtClean="0">
                <a:hlinkClick r:id="rId3"/>
              </a:rPr>
              <a:t>Damped </a:t>
            </a:r>
            <a:r>
              <a:rPr lang="en-US" altLang="zh-TW" sz="2000" b="1" dirty="0" smtClean="0">
                <a:hlinkClick r:id="rId3"/>
              </a:rPr>
              <a:t>Oscillator</a:t>
            </a:r>
            <a:r>
              <a:rPr lang="en-US" altLang="zh-TW" sz="2000" b="1" dirty="0" smtClean="0"/>
              <a:t> </a:t>
            </a:r>
            <a:r>
              <a:rPr lang="en-US" altLang="zh-TW" sz="2000" dirty="0" smtClean="0"/>
              <a:t>(RLC)</a:t>
            </a:r>
            <a:endParaRPr lang="en-US" altLang="zh-TW" sz="2000" dirty="0" smtClean="0"/>
          </a:p>
          <a:p>
            <a:pPr>
              <a:buNone/>
            </a:pPr>
            <a:r>
              <a:rPr lang="en-US" altLang="zh-TW" sz="2000" dirty="0" smtClean="0"/>
              <a:t> </a:t>
            </a:r>
            <a:r>
              <a:rPr lang="zh-TW" altLang="en-US" sz="2000" dirty="0" smtClean="0"/>
              <a:t>＊</a:t>
            </a:r>
            <a:r>
              <a:rPr lang="en-US" altLang="zh-TW" sz="2000" dirty="0" smtClean="0"/>
              <a:t>The </a:t>
            </a:r>
            <a:r>
              <a:rPr lang="en-US" altLang="zh-TW" sz="2000" dirty="0" smtClean="0"/>
              <a:t>voltage V and current I as a function of time</a:t>
            </a:r>
            <a:endParaRPr lang="zh-TW" altLang="en-US" sz="2000" dirty="0"/>
          </a:p>
        </p:txBody>
      </p:sp>
      <p:sp>
        <p:nvSpPr>
          <p:cNvPr id="4" name="標題 1"/>
          <p:cNvSpPr txBox="1">
            <a:spLocks/>
          </p:cNvSpPr>
          <p:nvPr/>
        </p:nvSpPr>
        <p:spPr>
          <a:xfrm>
            <a:off x="785786" y="357166"/>
            <a:ext cx="6143668" cy="653210"/>
          </a:xfrm>
          <a:prstGeom prst="rect">
            <a:avLst/>
          </a:prstGeom>
        </p:spPr>
        <p:txBody>
          <a:bodyPr vert="horz" lIns="0" rIns="0" bIns="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zh-TW" sz="2800" b="0" i="0" u="none" strike="noStrike" kern="1200" cap="none" spc="0" normalizeH="0" baseline="0" noProof="0" dirty="0" smtClean="0">
                <a:ln>
                  <a:noFill/>
                </a:ln>
                <a:solidFill>
                  <a:schemeClr val="tx2"/>
                </a:solidFill>
                <a:effectLst/>
                <a:uLnTx/>
                <a:uFillTx/>
                <a:latin typeface="+mj-lt"/>
                <a:ea typeface="+mj-ea"/>
                <a:cs typeface="+mj-cs"/>
              </a:rPr>
              <a:t>Introduction</a:t>
            </a:r>
            <a:endParaRPr kumimoji="0" lang="zh-TW" altLang="en-US" sz="2800" b="0" i="0" u="none" strike="noStrike" kern="1200" cap="none" spc="0" normalizeH="0" baseline="0" noProof="0" dirty="0">
              <a:ln>
                <a:noFill/>
              </a:ln>
              <a:solidFill>
                <a:schemeClr val="tx2"/>
              </a:solidFill>
              <a:effectLst/>
              <a:uLnTx/>
              <a:uFillTx/>
              <a:latin typeface="+mj-lt"/>
              <a:ea typeface="+mj-ea"/>
              <a:cs typeface="+mj-cs"/>
            </a:endParaRPr>
          </a:p>
        </p:txBody>
      </p:sp>
      <p:pic>
        <p:nvPicPr>
          <p:cNvPr id="5" name="圖片 4" descr="inductor.gif"/>
          <p:cNvPicPr>
            <a:picLocks noChangeAspect="1"/>
          </p:cNvPicPr>
          <p:nvPr/>
        </p:nvPicPr>
        <p:blipFill>
          <a:blip r:embed="rId4" cstate="print"/>
          <a:stretch>
            <a:fillRect/>
          </a:stretch>
        </p:blipFill>
        <p:spPr>
          <a:xfrm>
            <a:off x="6643702" y="1428736"/>
            <a:ext cx="2009783" cy="795079"/>
          </a:xfrm>
          <a:prstGeom prst="rect">
            <a:avLst/>
          </a:prstGeom>
        </p:spPr>
      </p:pic>
      <p:pic>
        <p:nvPicPr>
          <p:cNvPr id="6" name="圖片 5" descr="rlccircuit.gif"/>
          <p:cNvPicPr>
            <a:picLocks noChangeAspect="1"/>
          </p:cNvPicPr>
          <p:nvPr/>
        </p:nvPicPr>
        <p:blipFill>
          <a:blip r:embed="rId5" cstate="print"/>
          <a:stretch>
            <a:fillRect/>
          </a:stretch>
        </p:blipFill>
        <p:spPr>
          <a:xfrm>
            <a:off x="6357950" y="3143248"/>
            <a:ext cx="2143140" cy="1590920"/>
          </a:xfrm>
          <a:prstGeom prst="rect">
            <a:avLst/>
          </a:prstGeom>
        </p:spPr>
      </p:pic>
      <p:pic>
        <p:nvPicPr>
          <p:cNvPr id="7" name="圖片 6" descr="eqn_rlc_voltage1.gif"/>
          <p:cNvPicPr>
            <a:picLocks noChangeAspect="1"/>
          </p:cNvPicPr>
          <p:nvPr/>
        </p:nvPicPr>
        <p:blipFill>
          <a:blip r:embed="rId6" cstate="print"/>
          <a:stretch>
            <a:fillRect/>
          </a:stretch>
        </p:blipFill>
        <p:spPr>
          <a:xfrm>
            <a:off x="1214414" y="3286124"/>
            <a:ext cx="2214578" cy="1253756"/>
          </a:xfrm>
          <a:prstGeom prst="rect">
            <a:avLst/>
          </a:prstGeom>
        </p:spPr>
      </p:pic>
      <p:pic>
        <p:nvPicPr>
          <p:cNvPr id="8" name="圖片 7" descr="eqn_rlc_alpha_beta.gif"/>
          <p:cNvPicPr>
            <a:picLocks noChangeAspect="1"/>
          </p:cNvPicPr>
          <p:nvPr/>
        </p:nvPicPr>
        <p:blipFill>
          <a:blip r:embed="rId7" cstate="print"/>
          <a:stretch>
            <a:fillRect/>
          </a:stretch>
        </p:blipFill>
        <p:spPr>
          <a:xfrm>
            <a:off x="1285852" y="4714884"/>
            <a:ext cx="1643074" cy="130969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00034" y="1071546"/>
            <a:ext cx="8229600" cy="5214974"/>
          </a:xfrm>
        </p:spPr>
        <p:txBody>
          <a:bodyPr>
            <a:normAutofit/>
          </a:bodyPr>
          <a:lstStyle/>
          <a:p>
            <a:r>
              <a:rPr lang="en-US" altLang="zh-TW" b="1" dirty="0" smtClean="0">
                <a:hlinkClick r:id="rId2"/>
              </a:rPr>
              <a:t>Critical Damping</a:t>
            </a:r>
            <a:endParaRPr lang="en-US" altLang="zh-TW" b="1" dirty="0" smtClean="0"/>
          </a:p>
          <a:p>
            <a:pPr>
              <a:buNone/>
            </a:pPr>
            <a:r>
              <a:rPr lang="zh-TW" altLang="en-US" sz="1600" dirty="0" smtClean="0"/>
              <a:t>＊</a:t>
            </a:r>
            <a:r>
              <a:rPr lang="en-US" altLang="zh-TW" sz="1800" dirty="0" smtClean="0"/>
              <a:t>When </a:t>
            </a:r>
            <a:r>
              <a:rPr lang="en-US" altLang="zh-TW" sz="1800" dirty="0" smtClean="0"/>
              <a:t>R</a:t>
            </a:r>
            <a:r>
              <a:rPr lang="en-US" altLang="zh-TW" sz="1800" baseline="30000" dirty="0" smtClean="0"/>
              <a:t>2</a:t>
            </a:r>
            <a:r>
              <a:rPr lang="en-US" altLang="zh-TW" sz="1800" dirty="0" smtClean="0"/>
              <a:t>C</a:t>
            </a:r>
            <a:r>
              <a:rPr lang="en-US" altLang="zh-TW" sz="1800" baseline="30000" dirty="0" smtClean="0"/>
              <a:t>2</a:t>
            </a:r>
            <a:r>
              <a:rPr lang="en-US" altLang="zh-TW" sz="1800" dirty="0" smtClean="0"/>
              <a:t>-4LC is </a:t>
            </a:r>
            <a:r>
              <a:rPr lang="en-US" altLang="zh-TW" sz="1800" b="1" dirty="0" smtClean="0"/>
              <a:t>positive</a:t>
            </a:r>
            <a:r>
              <a:rPr lang="en-US" altLang="zh-TW" sz="1800" dirty="0" smtClean="0"/>
              <a:t>, then </a:t>
            </a:r>
            <a:r>
              <a:rPr lang="en-US" altLang="zh-TW" sz="1800" b="1" dirty="0" smtClean="0"/>
              <a:t>α</a:t>
            </a:r>
            <a:r>
              <a:rPr lang="en-US" altLang="zh-TW" sz="1800" dirty="0" smtClean="0"/>
              <a:t> and </a:t>
            </a:r>
            <a:r>
              <a:rPr lang="en-US" altLang="zh-TW" sz="1800" b="1" dirty="0" smtClean="0"/>
              <a:t>β</a:t>
            </a:r>
            <a:r>
              <a:rPr lang="en-US" altLang="zh-TW" sz="1800" dirty="0" smtClean="0"/>
              <a:t> are </a:t>
            </a:r>
            <a:r>
              <a:rPr lang="en-US" altLang="zh-TW" sz="1800" dirty="0" smtClean="0"/>
              <a:t>real</a:t>
            </a:r>
          </a:p>
          <a:p>
            <a:pPr>
              <a:buNone/>
            </a:pPr>
            <a:r>
              <a:rPr lang="en-US" altLang="zh-TW" sz="1800" dirty="0" smtClean="0"/>
              <a:t> </a:t>
            </a:r>
            <a:r>
              <a:rPr lang="en-US" altLang="zh-TW" sz="1800" dirty="0" smtClean="0"/>
              <a:t>   </a:t>
            </a:r>
            <a:r>
              <a:rPr lang="en-US" altLang="zh-TW" sz="1800" dirty="0" smtClean="0"/>
              <a:t>numbers and the oscillator is </a:t>
            </a:r>
            <a:r>
              <a:rPr lang="en-US" altLang="zh-TW" sz="1800" b="1" dirty="0" smtClean="0"/>
              <a:t>over-damped</a:t>
            </a:r>
            <a:r>
              <a:rPr lang="en-US" altLang="zh-TW" sz="1800" dirty="0" smtClean="0"/>
              <a:t>. </a:t>
            </a:r>
            <a:r>
              <a:rPr lang="en-US" altLang="zh-TW" sz="1800" dirty="0" smtClean="0"/>
              <a:t>The</a:t>
            </a:r>
          </a:p>
          <a:p>
            <a:pPr>
              <a:buNone/>
            </a:pPr>
            <a:r>
              <a:rPr lang="en-US" altLang="zh-TW" sz="1800" dirty="0" smtClean="0"/>
              <a:t> </a:t>
            </a:r>
            <a:r>
              <a:rPr lang="en-US" altLang="zh-TW" sz="1800" dirty="0" smtClean="0"/>
              <a:t>   </a:t>
            </a:r>
            <a:r>
              <a:rPr lang="en-US" altLang="zh-TW" sz="1800" dirty="0" smtClean="0"/>
              <a:t>circuit does not show oscillation</a:t>
            </a:r>
            <a:r>
              <a:rPr lang="en-US" altLang="zh-TW" sz="1800" dirty="0" smtClean="0"/>
              <a:t>.</a:t>
            </a:r>
          </a:p>
          <a:p>
            <a:pPr>
              <a:buNone/>
            </a:pPr>
            <a:endParaRPr lang="en-US" altLang="zh-TW" sz="1800" dirty="0" smtClean="0"/>
          </a:p>
          <a:p>
            <a:pPr>
              <a:buNone/>
            </a:pPr>
            <a:r>
              <a:rPr lang="zh-TW" altLang="en-US" sz="1600" dirty="0" smtClean="0"/>
              <a:t>＊</a:t>
            </a:r>
            <a:r>
              <a:rPr lang="en-US" altLang="zh-TW" sz="1800" dirty="0" smtClean="0"/>
              <a:t>When R</a:t>
            </a:r>
            <a:r>
              <a:rPr lang="en-US" altLang="zh-TW" sz="1800" baseline="30000" dirty="0" smtClean="0"/>
              <a:t>2</a:t>
            </a:r>
            <a:r>
              <a:rPr lang="en-US" altLang="zh-TW" sz="1800" dirty="0" smtClean="0"/>
              <a:t>C</a:t>
            </a:r>
            <a:r>
              <a:rPr lang="en-US" altLang="zh-TW" sz="1800" baseline="30000" dirty="0" smtClean="0"/>
              <a:t>2</a:t>
            </a:r>
            <a:r>
              <a:rPr lang="en-US" altLang="zh-TW" sz="1800" dirty="0" smtClean="0"/>
              <a:t>-4LC is </a:t>
            </a:r>
            <a:r>
              <a:rPr lang="en-US" altLang="zh-TW" sz="1800" b="1" dirty="0" smtClean="0"/>
              <a:t>negative</a:t>
            </a:r>
            <a:r>
              <a:rPr lang="en-US" altLang="zh-TW" sz="1800" dirty="0" smtClean="0"/>
              <a:t>, then </a:t>
            </a:r>
            <a:r>
              <a:rPr lang="en-US" altLang="zh-TW" sz="1800" b="1" dirty="0" smtClean="0"/>
              <a:t>α</a:t>
            </a:r>
            <a:r>
              <a:rPr lang="en-US" altLang="zh-TW" sz="1800" dirty="0" smtClean="0"/>
              <a:t> and </a:t>
            </a:r>
            <a:r>
              <a:rPr lang="en-US" altLang="zh-TW" sz="1800" b="1" dirty="0" smtClean="0"/>
              <a:t>β</a:t>
            </a:r>
            <a:r>
              <a:rPr lang="en-US" altLang="zh-TW" sz="1800" dirty="0" smtClean="0"/>
              <a:t> </a:t>
            </a:r>
            <a:r>
              <a:rPr lang="en-US" altLang="zh-TW" sz="1800" dirty="0" smtClean="0"/>
              <a:t>are</a:t>
            </a:r>
          </a:p>
          <a:p>
            <a:pPr>
              <a:buNone/>
            </a:pPr>
            <a:r>
              <a:rPr lang="en-US" altLang="zh-TW" sz="1800" dirty="0" smtClean="0"/>
              <a:t> </a:t>
            </a:r>
            <a:r>
              <a:rPr lang="en-US" altLang="zh-TW" sz="1800" dirty="0" smtClean="0"/>
              <a:t>   </a:t>
            </a:r>
            <a:r>
              <a:rPr lang="en-US" altLang="zh-TW" sz="1800" dirty="0" smtClean="0"/>
              <a:t>imaginary numbers and the oscillations are </a:t>
            </a:r>
            <a:endParaRPr lang="en-US" altLang="zh-TW" sz="1800" dirty="0" smtClean="0"/>
          </a:p>
          <a:p>
            <a:pPr>
              <a:buNone/>
            </a:pPr>
            <a:r>
              <a:rPr lang="en-US" altLang="zh-TW" sz="1800" b="1" dirty="0" smtClean="0"/>
              <a:t> </a:t>
            </a:r>
            <a:r>
              <a:rPr lang="en-US" altLang="zh-TW" sz="1800" b="1" dirty="0" smtClean="0"/>
              <a:t>    under-damped</a:t>
            </a:r>
            <a:r>
              <a:rPr lang="en-US" altLang="zh-TW" sz="1800" dirty="0" smtClean="0"/>
              <a:t>. The circuit responds with </a:t>
            </a:r>
            <a:endParaRPr lang="en-US" altLang="zh-TW" sz="1800" dirty="0" smtClean="0"/>
          </a:p>
          <a:p>
            <a:pPr>
              <a:buNone/>
            </a:pPr>
            <a:r>
              <a:rPr lang="en-US" altLang="zh-TW" sz="1800" dirty="0" smtClean="0"/>
              <a:t> </a:t>
            </a:r>
            <a:r>
              <a:rPr lang="en-US" altLang="zh-TW" sz="1800" dirty="0" smtClean="0"/>
              <a:t>    a </a:t>
            </a:r>
            <a:r>
              <a:rPr lang="en-US" altLang="zh-TW" sz="1800" dirty="0" smtClean="0"/>
              <a:t>sine </a:t>
            </a:r>
            <a:r>
              <a:rPr lang="en-US" altLang="zh-TW" sz="1800" dirty="0" smtClean="0"/>
              <a:t>wave </a:t>
            </a:r>
            <a:r>
              <a:rPr lang="en-US" altLang="zh-TW" sz="1800" dirty="0" smtClean="0"/>
              <a:t>in an exponential decay envelope</a:t>
            </a:r>
            <a:r>
              <a:rPr lang="en-US" altLang="zh-TW" sz="1800" dirty="0" smtClean="0"/>
              <a:t>.</a:t>
            </a:r>
          </a:p>
          <a:p>
            <a:pPr>
              <a:buNone/>
            </a:pPr>
            <a:endParaRPr lang="en-US" altLang="zh-TW" sz="1800" dirty="0" smtClean="0"/>
          </a:p>
          <a:p>
            <a:pPr>
              <a:buNone/>
            </a:pPr>
            <a:r>
              <a:rPr lang="zh-TW" altLang="en-US" sz="1600" dirty="0" smtClean="0"/>
              <a:t>＊</a:t>
            </a:r>
            <a:r>
              <a:rPr lang="en-US" altLang="zh-TW" sz="1800" dirty="0" smtClean="0"/>
              <a:t>When </a:t>
            </a:r>
            <a:r>
              <a:rPr lang="en-US" altLang="zh-TW" sz="1800" dirty="0" smtClean="0"/>
              <a:t>R</a:t>
            </a:r>
            <a:r>
              <a:rPr lang="en-US" altLang="zh-TW" sz="1800" baseline="30000" dirty="0" smtClean="0"/>
              <a:t>2</a:t>
            </a:r>
            <a:r>
              <a:rPr lang="en-US" altLang="zh-TW" sz="1800" dirty="0" smtClean="0"/>
              <a:t>C</a:t>
            </a:r>
            <a:r>
              <a:rPr lang="en-US" altLang="zh-TW" sz="1800" baseline="30000" dirty="0" smtClean="0"/>
              <a:t>2</a:t>
            </a:r>
            <a:r>
              <a:rPr lang="en-US" altLang="zh-TW" sz="1800" dirty="0" smtClean="0"/>
              <a:t>-4LC is </a:t>
            </a:r>
            <a:r>
              <a:rPr lang="en-US" altLang="zh-TW" sz="1800" b="1" dirty="0" smtClean="0"/>
              <a:t>zero</a:t>
            </a:r>
            <a:r>
              <a:rPr lang="en-US" altLang="zh-TW" sz="1800" dirty="0" smtClean="0"/>
              <a:t>, then </a:t>
            </a:r>
            <a:r>
              <a:rPr lang="en-US" altLang="zh-TW" sz="1800" b="1" dirty="0" smtClean="0"/>
              <a:t>α</a:t>
            </a:r>
            <a:r>
              <a:rPr lang="en-US" altLang="zh-TW" sz="1800" dirty="0" smtClean="0"/>
              <a:t> and </a:t>
            </a:r>
            <a:r>
              <a:rPr lang="en-US" altLang="zh-TW" sz="1800" b="1" dirty="0" smtClean="0"/>
              <a:t>β</a:t>
            </a:r>
            <a:r>
              <a:rPr lang="en-US" altLang="zh-TW" sz="1800" dirty="0" smtClean="0"/>
              <a:t> are </a:t>
            </a:r>
            <a:r>
              <a:rPr lang="en-US" altLang="zh-TW" sz="1800" dirty="0" smtClean="0"/>
              <a:t>zero</a:t>
            </a:r>
          </a:p>
          <a:p>
            <a:pPr>
              <a:buNone/>
            </a:pPr>
            <a:r>
              <a:rPr lang="en-US" altLang="zh-TW" sz="1800" dirty="0" smtClean="0"/>
              <a:t> </a:t>
            </a:r>
            <a:r>
              <a:rPr lang="en-US" altLang="zh-TW" sz="1800" dirty="0" smtClean="0"/>
              <a:t>    </a:t>
            </a:r>
            <a:r>
              <a:rPr lang="en-US" altLang="zh-TW" sz="1800" dirty="0" smtClean="0"/>
              <a:t>and oscillations are </a:t>
            </a:r>
            <a:r>
              <a:rPr lang="en-US" altLang="zh-TW" sz="1800" b="1" dirty="0" smtClean="0"/>
              <a:t>critically damped</a:t>
            </a:r>
            <a:r>
              <a:rPr lang="en-US" altLang="zh-TW" sz="1800" dirty="0" smtClean="0"/>
              <a:t>. The </a:t>
            </a:r>
            <a:endParaRPr lang="en-US" altLang="zh-TW" sz="1800" dirty="0" smtClean="0"/>
          </a:p>
          <a:p>
            <a:pPr>
              <a:buNone/>
            </a:pPr>
            <a:r>
              <a:rPr lang="en-US" altLang="zh-TW" sz="1800" dirty="0" smtClean="0"/>
              <a:t> </a:t>
            </a:r>
            <a:r>
              <a:rPr lang="en-US" altLang="zh-TW" sz="1800" dirty="0" smtClean="0"/>
              <a:t>    circuit </a:t>
            </a:r>
            <a:r>
              <a:rPr lang="en-US" altLang="zh-TW" sz="1800" dirty="0" smtClean="0"/>
              <a:t>response shows a narrow peak followed </a:t>
            </a:r>
            <a:endParaRPr lang="en-US" altLang="zh-TW" sz="1800" dirty="0" smtClean="0"/>
          </a:p>
          <a:p>
            <a:pPr>
              <a:buNone/>
            </a:pPr>
            <a:r>
              <a:rPr lang="en-US" altLang="zh-TW" sz="1800" dirty="0" smtClean="0"/>
              <a:t> </a:t>
            </a:r>
            <a:r>
              <a:rPr lang="en-US" altLang="zh-TW" sz="1800" dirty="0" smtClean="0"/>
              <a:t>    by </a:t>
            </a:r>
            <a:r>
              <a:rPr lang="en-US" altLang="zh-TW" sz="1800" dirty="0" smtClean="0"/>
              <a:t>an exponential decay.</a:t>
            </a:r>
            <a:endParaRPr lang="zh-TW" altLang="en-US" sz="1800" dirty="0"/>
          </a:p>
        </p:txBody>
      </p:sp>
      <p:sp>
        <p:nvSpPr>
          <p:cNvPr id="4" name="標題 1"/>
          <p:cNvSpPr txBox="1">
            <a:spLocks/>
          </p:cNvSpPr>
          <p:nvPr/>
        </p:nvSpPr>
        <p:spPr>
          <a:xfrm>
            <a:off x="785786" y="357166"/>
            <a:ext cx="6143668" cy="653210"/>
          </a:xfrm>
          <a:prstGeom prst="rect">
            <a:avLst/>
          </a:prstGeom>
        </p:spPr>
        <p:txBody>
          <a:bodyPr vert="horz" lIns="0" rIns="0" bIns="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zh-TW" sz="2800" b="0" i="0" u="none" strike="noStrike" kern="1200" cap="none" spc="0" normalizeH="0" baseline="0" noProof="0" dirty="0" smtClean="0">
                <a:ln>
                  <a:noFill/>
                </a:ln>
                <a:solidFill>
                  <a:schemeClr val="tx2"/>
                </a:solidFill>
                <a:effectLst/>
                <a:uLnTx/>
                <a:uFillTx/>
                <a:latin typeface="+mj-lt"/>
                <a:ea typeface="+mj-ea"/>
                <a:cs typeface="+mj-cs"/>
              </a:rPr>
              <a:t>Introduction</a:t>
            </a:r>
            <a:endParaRPr kumimoji="0" lang="zh-TW" altLang="en-US" sz="2800" b="0" i="0" u="none" strike="noStrike" kern="1200" cap="none" spc="0" normalizeH="0" baseline="0" noProof="0" dirty="0">
              <a:ln>
                <a:noFill/>
              </a:ln>
              <a:solidFill>
                <a:schemeClr val="tx2"/>
              </a:solidFill>
              <a:effectLst/>
              <a:uLnTx/>
              <a:uFillTx/>
              <a:latin typeface="+mj-lt"/>
              <a:ea typeface="+mj-ea"/>
              <a:cs typeface="+mj-cs"/>
            </a:endParaRPr>
          </a:p>
        </p:txBody>
      </p:sp>
      <p:pic>
        <p:nvPicPr>
          <p:cNvPr id="5" name="圖片 4" descr="rlccircuit.gif"/>
          <p:cNvPicPr>
            <a:picLocks noChangeAspect="1"/>
          </p:cNvPicPr>
          <p:nvPr/>
        </p:nvPicPr>
        <p:blipFill>
          <a:blip r:embed="rId3" cstate="print"/>
          <a:stretch>
            <a:fillRect/>
          </a:stretch>
        </p:blipFill>
        <p:spPr>
          <a:xfrm>
            <a:off x="6786578" y="214290"/>
            <a:ext cx="1732191" cy="1285860"/>
          </a:xfrm>
          <a:prstGeom prst="rect">
            <a:avLst/>
          </a:prstGeom>
        </p:spPr>
      </p:pic>
      <p:pic>
        <p:nvPicPr>
          <p:cNvPr id="6" name="圖片 5" descr="rlc_overdamped.gif"/>
          <p:cNvPicPr>
            <a:picLocks noChangeAspect="1"/>
          </p:cNvPicPr>
          <p:nvPr/>
        </p:nvPicPr>
        <p:blipFill>
          <a:blip r:embed="rId4" cstate="print"/>
          <a:stretch>
            <a:fillRect/>
          </a:stretch>
        </p:blipFill>
        <p:spPr>
          <a:xfrm>
            <a:off x="5929322" y="1500174"/>
            <a:ext cx="2952750" cy="1285884"/>
          </a:xfrm>
          <a:prstGeom prst="rect">
            <a:avLst/>
          </a:prstGeom>
        </p:spPr>
      </p:pic>
      <p:pic>
        <p:nvPicPr>
          <p:cNvPr id="7" name="圖片 6" descr="rlc_underdamped.gif"/>
          <p:cNvPicPr>
            <a:picLocks noChangeAspect="1"/>
          </p:cNvPicPr>
          <p:nvPr/>
        </p:nvPicPr>
        <p:blipFill>
          <a:blip r:embed="rId5" cstate="print"/>
          <a:stretch>
            <a:fillRect/>
          </a:stretch>
        </p:blipFill>
        <p:spPr>
          <a:xfrm>
            <a:off x="5929322" y="3071810"/>
            <a:ext cx="2952750" cy="1143008"/>
          </a:xfrm>
          <a:prstGeom prst="rect">
            <a:avLst/>
          </a:prstGeom>
        </p:spPr>
      </p:pic>
      <p:pic>
        <p:nvPicPr>
          <p:cNvPr id="8" name="圖片 7" descr="rlc_criticallydamped.gif"/>
          <p:cNvPicPr>
            <a:picLocks noChangeAspect="1"/>
          </p:cNvPicPr>
          <p:nvPr/>
        </p:nvPicPr>
        <p:blipFill>
          <a:blip r:embed="rId6" cstate="print"/>
          <a:stretch>
            <a:fillRect/>
          </a:stretch>
        </p:blipFill>
        <p:spPr>
          <a:xfrm>
            <a:off x="5929322" y="4500570"/>
            <a:ext cx="2952750" cy="1214446"/>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00034" y="1071546"/>
            <a:ext cx="8229600" cy="4389120"/>
          </a:xfrm>
        </p:spPr>
        <p:txBody>
          <a:bodyPr/>
          <a:lstStyle/>
          <a:p>
            <a:r>
              <a:rPr lang="en-US" altLang="zh-TW" b="1" dirty="0" smtClean="0">
                <a:hlinkClick r:id="rId2"/>
              </a:rPr>
              <a:t>Measuring </a:t>
            </a:r>
            <a:r>
              <a:rPr lang="en-US" altLang="zh-TW" b="1" dirty="0" err="1" smtClean="0">
                <a:hlinkClick r:id="rId2"/>
              </a:rPr>
              <a:t>Coilgun</a:t>
            </a:r>
            <a:r>
              <a:rPr lang="en-US" altLang="zh-TW" b="1" dirty="0" smtClean="0">
                <a:hlinkClick r:id="rId2"/>
              </a:rPr>
              <a:t> Speed</a:t>
            </a:r>
            <a:endParaRPr lang="en-US" altLang="zh-TW" b="1" dirty="0" smtClean="0"/>
          </a:p>
          <a:p>
            <a:pPr>
              <a:buNone/>
            </a:pPr>
            <a:r>
              <a:rPr lang="zh-TW" altLang="en-US" sz="2000" dirty="0" smtClean="0"/>
              <a:t>＊</a:t>
            </a:r>
            <a:r>
              <a:rPr lang="en-US" altLang="zh-TW" b="1" dirty="0" smtClean="0"/>
              <a:t> </a:t>
            </a:r>
            <a:r>
              <a:rPr lang="en-US" altLang="zh-TW" sz="2000" dirty="0" smtClean="0"/>
              <a:t>Horizontal </a:t>
            </a:r>
            <a:r>
              <a:rPr lang="en-US" altLang="zh-TW" sz="2000" dirty="0" smtClean="0"/>
              <a:t>Ballistic Speed </a:t>
            </a:r>
            <a:r>
              <a:rPr lang="en-US" altLang="zh-TW" sz="2000" dirty="0" smtClean="0"/>
              <a:t>Trap</a:t>
            </a:r>
          </a:p>
          <a:p>
            <a:pPr>
              <a:buNone/>
            </a:pPr>
            <a:r>
              <a:rPr lang="en-US" altLang="zh-TW" sz="1800" dirty="0" smtClean="0"/>
              <a:t>      If </a:t>
            </a:r>
            <a:r>
              <a:rPr lang="en-US" altLang="zh-TW" sz="1800" dirty="0" smtClean="0"/>
              <a:t>you fire the </a:t>
            </a:r>
            <a:r>
              <a:rPr lang="en-US" altLang="zh-TW" sz="1800" dirty="0" err="1" smtClean="0"/>
              <a:t>coilgun</a:t>
            </a:r>
            <a:r>
              <a:rPr lang="en-US" altLang="zh-TW" sz="1800" dirty="0" smtClean="0"/>
              <a:t> horizontally off a table, and measure the distance to where it lands, and the height it fell, then you have enough information to calculate the speed</a:t>
            </a:r>
            <a:r>
              <a:rPr lang="en-US" altLang="zh-TW" sz="1800" dirty="0" smtClean="0"/>
              <a:t>.</a:t>
            </a:r>
          </a:p>
          <a:p>
            <a:pPr>
              <a:buNone/>
            </a:pPr>
            <a:r>
              <a:rPr lang="en-US" altLang="zh-TW" sz="1800" dirty="0" smtClean="0"/>
              <a:t> </a:t>
            </a:r>
            <a:r>
              <a:rPr lang="zh-TW" altLang="en-US" sz="2000" dirty="0" smtClean="0"/>
              <a:t>＊</a:t>
            </a:r>
            <a:r>
              <a:rPr lang="en-US" altLang="zh-TW" sz="1800" dirty="0" smtClean="0"/>
              <a:t> s</a:t>
            </a:r>
            <a:r>
              <a:rPr lang="en-US" altLang="zh-TW" sz="1800" b="1" dirty="0" smtClean="0"/>
              <a:t>peed </a:t>
            </a:r>
            <a:r>
              <a:rPr lang="en-US" altLang="zh-TW" sz="1800" b="1" dirty="0" smtClean="0"/>
              <a:t>= d * SQRT(g / 2h)</a:t>
            </a:r>
            <a:r>
              <a:rPr lang="en-US" altLang="zh-TW" sz="1800" dirty="0" smtClean="0"/>
              <a:t> </a:t>
            </a:r>
            <a:br>
              <a:rPr lang="en-US" altLang="zh-TW" sz="1800" dirty="0" smtClean="0"/>
            </a:br>
            <a:r>
              <a:rPr lang="en-US" altLang="zh-TW" sz="800" dirty="0" smtClean="0">
                <a:solidFill>
                  <a:schemeClr val="bg1"/>
                </a:solidFill>
              </a:rPr>
              <a:t>1</a:t>
            </a:r>
            <a:endParaRPr lang="en-US" altLang="zh-TW" sz="1800" dirty="0" smtClean="0">
              <a:solidFill>
                <a:schemeClr val="bg1"/>
              </a:solidFill>
            </a:endParaRPr>
          </a:p>
          <a:p>
            <a:pPr>
              <a:buNone/>
            </a:pPr>
            <a:r>
              <a:rPr lang="en-US" altLang="zh-TW" sz="1800" dirty="0" smtClean="0"/>
              <a:t> </a:t>
            </a:r>
            <a:r>
              <a:rPr lang="en-US" altLang="zh-TW" sz="1800" dirty="0" smtClean="0"/>
              <a:t>    where </a:t>
            </a:r>
            <a:r>
              <a:rPr lang="en-US" altLang="zh-TW" sz="1800" dirty="0" smtClean="0"/>
              <a:t>d is horizontal </a:t>
            </a:r>
            <a:r>
              <a:rPr lang="en-US" altLang="zh-TW" sz="1800" dirty="0" smtClean="0"/>
              <a:t>distance </a:t>
            </a:r>
            <a:r>
              <a:rPr lang="en-US" altLang="zh-TW" sz="1800" dirty="0" smtClean="0"/>
              <a:t>in feet (or meters) </a:t>
            </a:r>
            <a:br>
              <a:rPr lang="en-US" altLang="zh-TW" sz="1800" dirty="0" smtClean="0"/>
            </a:br>
            <a:r>
              <a:rPr lang="en-US" altLang="zh-TW" sz="1800" dirty="0" smtClean="0"/>
              <a:t>and h is vertical distance in feet (or meters) </a:t>
            </a:r>
            <a:br>
              <a:rPr lang="en-US" altLang="zh-TW" sz="1800" dirty="0" smtClean="0"/>
            </a:br>
            <a:r>
              <a:rPr lang="en-US" altLang="zh-TW" sz="1800" dirty="0" smtClean="0"/>
              <a:t>and SQRT is the square root function</a:t>
            </a:r>
          </a:p>
          <a:p>
            <a:pPr>
              <a:buNone/>
            </a:pPr>
            <a:endParaRPr lang="zh-TW" altLang="en-US" dirty="0"/>
          </a:p>
        </p:txBody>
      </p:sp>
      <p:sp>
        <p:nvSpPr>
          <p:cNvPr id="4" name="標題 1"/>
          <p:cNvSpPr txBox="1">
            <a:spLocks/>
          </p:cNvSpPr>
          <p:nvPr/>
        </p:nvSpPr>
        <p:spPr>
          <a:xfrm>
            <a:off x="785786" y="357166"/>
            <a:ext cx="6143668" cy="653210"/>
          </a:xfrm>
          <a:prstGeom prst="rect">
            <a:avLst/>
          </a:prstGeom>
        </p:spPr>
        <p:txBody>
          <a:bodyPr vert="horz" lIns="0" rIns="0" bIns="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zh-TW" sz="2800" b="0" i="0" u="none" strike="noStrike" kern="1200" cap="none" spc="0" normalizeH="0" baseline="0" noProof="0" dirty="0" smtClean="0">
                <a:ln>
                  <a:noFill/>
                </a:ln>
                <a:solidFill>
                  <a:schemeClr val="tx2"/>
                </a:solidFill>
                <a:effectLst/>
                <a:uLnTx/>
                <a:uFillTx/>
                <a:latin typeface="+mj-lt"/>
                <a:ea typeface="+mj-ea"/>
                <a:cs typeface="+mj-cs"/>
              </a:rPr>
              <a:t>Introduction</a:t>
            </a:r>
            <a:endParaRPr kumimoji="0" lang="zh-TW" altLang="en-US" sz="2800" b="0" i="0" u="none" strike="noStrike" kern="1200" cap="none" spc="0" normalizeH="0" baseline="0" noProof="0" dirty="0">
              <a:ln>
                <a:noFill/>
              </a:ln>
              <a:solidFill>
                <a:schemeClr val="tx2"/>
              </a:solidFill>
              <a:effectLst/>
              <a:uLnTx/>
              <a:uFillTx/>
              <a:latin typeface="+mj-lt"/>
              <a:ea typeface="+mj-ea"/>
              <a:cs typeface="+mj-cs"/>
            </a:endParaRPr>
          </a:p>
        </p:txBody>
      </p:sp>
      <p:pic>
        <p:nvPicPr>
          <p:cNvPr id="5" name="圖片 4" descr="trajectory2.gif"/>
          <p:cNvPicPr>
            <a:picLocks noChangeAspect="1"/>
          </p:cNvPicPr>
          <p:nvPr/>
        </p:nvPicPr>
        <p:blipFill>
          <a:blip r:embed="rId3" cstate="print"/>
          <a:stretch>
            <a:fillRect/>
          </a:stretch>
        </p:blipFill>
        <p:spPr>
          <a:xfrm>
            <a:off x="5286380" y="3714752"/>
            <a:ext cx="3524250" cy="240982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71472" y="571480"/>
            <a:ext cx="8229600" cy="653210"/>
          </a:xfrm>
        </p:spPr>
        <p:txBody>
          <a:bodyPr>
            <a:normAutofit fontScale="90000"/>
          </a:bodyPr>
          <a:lstStyle/>
          <a:p>
            <a:r>
              <a:rPr lang="en-US" altLang="zh-TW" sz="2800" b="1" dirty="0" smtClean="0"/>
              <a:t>Barry's </a:t>
            </a:r>
            <a:r>
              <a:rPr lang="en-US" altLang="zh-TW" sz="3100" b="1" dirty="0" err="1" smtClean="0"/>
              <a:t>Coilgun</a:t>
            </a:r>
            <a:r>
              <a:rPr lang="en-US" altLang="zh-TW" sz="2800" b="1" dirty="0" smtClean="0"/>
              <a:t> </a:t>
            </a:r>
            <a:r>
              <a:rPr lang="en-US" altLang="zh-TW" sz="2800" b="1" dirty="0" smtClean="0"/>
              <a:t>(1)</a:t>
            </a:r>
            <a:r>
              <a:rPr lang="en-US" altLang="zh-TW" sz="2800" b="1" dirty="0" smtClean="0"/>
              <a:t/>
            </a:r>
            <a:br>
              <a:rPr lang="en-US" altLang="zh-TW" sz="2800" b="1" dirty="0" smtClean="0"/>
            </a:br>
            <a:endParaRPr lang="zh-TW" altLang="en-US" sz="2800" dirty="0"/>
          </a:p>
        </p:txBody>
      </p:sp>
      <p:sp>
        <p:nvSpPr>
          <p:cNvPr id="3" name="內容版面配置區 2"/>
          <p:cNvSpPr>
            <a:spLocks noGrp="1"/>
          </p:cNvSpPr>
          <p:nvPr>
            <p:ph idx="1"/>
          </p:nvPr>
        </p:nvSpPr>
        <p:spPr>
          <a:xfrm>
            <a:off x="571472" y="1000108"/>
            <a:ext cx="8229600" cy="4389120"/>
          </a:xfrm>
        </p:spPr>
        <p:txBody>
          <a:bodyPr>
            <a:normAutofit/>
          </a:bodyPr>
          <a:lstStyle/>
          <a:p>
            <a:r>
              <a:rPr lang="en-US" altLang="zh-TW" sz="2400" dirty="0" smtClean="0"/>
              <a:t>Result: </a:t>
            </a:r>
            <a:r>
              <a:rPr lang="en-US" altLang="zh-TW" sz="2400" dirty="0" smtClean="0"/>
              <a:t>Position</a:t>
            </a:r>
          </a:p>
          <a:p>
            <a:pPr>
              <a:buNone/>
            </a:pPr>
            <a:r>
              <a:rPr lang="zh-TW" altLang="en-US" sz="1600" dirty="0" smtClean="0"/>
              <a:t>    </a:t>
            </a:r>
            <a:r>
              <a:rPr lang="zh-TW" altLang="en-US" sz="1800" dirty="0" smtClean="0"/>
              <a:t>＊</a:t>
            </a:r>
            <a:r>
              <a:rPr lang="en-US" altLang="zh-TW" sz="1800" dirty="0" smtClean="0"/>
              <a:t>The </a:t>
            </a:r>
            <a:r>
              <a:rPr lang="en-US" altLang="zh-TW" sz="1800" dirty="0" smtClean="0"/>
              <a:t>exit speed is quite sensitive to the projectile's precise starting position. It takes only a few millimeters further in or out to gain or loose significant speed. This graph shows the measured speed compared to how far the projectile was inserted into the coil.</a:t>
            </a:r>
            <a:endParaRPr lang="zh-TW" altLang="en-US" sz="1800" dirty="0"/>
          </a:p>
        </p:txBody>
      </p:sp>
      <p:graphicFrame>
        <p:nvGraphicFramePr>
          <p:cNvPr id="4" name="表格 3"/>
          <p:cNvGraphicFramePr>
            <a:graphicFrameLocks noGrp="1"/>
          </p:cNvGraphicFramePr>
          <p:nvPr/>
        </p:nvGraphicFramePr>
        <p:xfrm>
          <a:off x="1142976" y="2714620"/>
          <a:ext cx="2357454" cy="3200400"/>
        </p:xfrm>
        <a:graphic>
          <a:graphicData uri="http://schemas.openxmlformats.org/drawingml/2006/table">
            <a:tbl>
              <a:tblPr/>
              <a:tblGrid>
                <a:gridCol w="1178727"/>
                <a:gridCol w="1178727"/>
              </a:tblGrid>
              <a:tr h="485229">
                <a:tc>
                  <a:txBody>
                    <a:bodyPr/>
                    <a:lstStyle/>
                    <a:p>
                      <a:r>
                        <a:rPr lang="en-US" dirty="0"/>
                        <a:t>Dist (x)</a:t>
                      </a:r>
                    </a:p>
                  </a:txBody>
                  <a:tcPr anchor="ctr">
                    <a:lnL>
                      <a:noFill/>
                    </a:lnL>
                    <a:lnR>
                      <a:noFill/>
                    </a:lnR>
                    <a:lnT>
                      <a:noFill/>
                    </a:lnT>
                    <a:lnB>
                      <a:noFill/>
                    </a:lnB>
                  </a:tcPr>
                </a:tc>
                <a:tc>
                  <a:txBody>
                    <a:bodyPr/>
                    <a:lstStyle/>
                    <a:p>
                      <a:r>
                        <a:rPr lang="en-US"/>
                        <a:t>Muzzle Speed</a:t>
                      </a:r>
                    </a:p>
                  </a:txBody>
                  <a:tcPr anchor="ctr">
                    <a:lnL>
                      <a:noFill/>
                    </a:lnL>
                    <a:lnR>
                      <a:noFill/>
                    </a:lnR>
                    <a:lnT>
                      <a:noFill/>
                    </a:lnT>
                    <a:lnB>
                      <a:noFill/>
                    </a:lnB>
                  </a:tcPr>
                </a:tc>
              </a:tr>
              <a:tr h="314366">
                <a:tc>
                  <a:txBody>
                    <a:bodyPr/>
                    <a:lstStyle/>
                    <a:p>
                      <a:r>
                        <a:rPr lang="en-US"/>
                        <a:t>18.6mm  </a:t>
                      </a:r>
                    </a:p>
                  </a:txBody>
                  <a:tcPr anchor="ctr">
                    <a:lnL>
                      <a:noFill/>
                    </a:lnL>
                    <a:lnR>
                      <a:noFill/>
                    </a:lnR>
                    <a:lnT>
                      <a:noFill/>
                    </a:lnT>
                    <a:lnB>
                      <a:noFill/>
                    </a:lnB>
                  </a:tcPr>
                </a:tc>
                <a:tc>
                  <a:txBody>
                    <a:bodyPr/>
                    <a:lstStyle/>
                    <a:p>
                      <a:r>
                        <a:rPr lang="en-US"/>
                        <a:t>4.46 m/s</a:t>
                      </a:r>
                    </a:p>
                  </a:txBody>
                  <a:tcPr anchor="ctr">
                    <a:lnL>
                      <a:noFill/>
                    </a:lnL>
                    <a:lnR>
                      <a:noFill/>
                    </a:lnR>
                    <a:lnT>
                      <a:noFill/>
                    </a:lnT>
                    <a:lnB>
                      <a:noFill/>
                    </a:lnB>
                  </a:tcPr>
                </a:tc>
              </a:tr>
              <a:tr h="277274">
                <a:tc>
                  <a:txBody>
                    <a:bodyPr/>
                    <a:lstStyle/>
                    <a:p>
                      <a:r>
                        <a:rPr lang="en-US" altLang="zh-TW"/>
                        <a:t>20.4</a:t>
                      </a:r>
                    </a:p>
                  </a:txBody>
                  <a:tcPr anchor="ctr">
                    <a:lnL>
                      <a:noFill/>
                    </a:lnL>
                    <a:lnR>
                      <a:noFill/>
                    </a:lnR>
                    <a:lnT>
                      <a:noFill/>
                    </a:lnT>
                    <a:lnB>
                      <a:noFill/>
                    </a:lnB>
                  </a:tcPr>
                </a:tc>
                <a:tc>
                  <a:txBody>
                    <a:bodyPr/>
                    <a:lstStyle/>
                    <a:p>
                      <a:r>
                        <a:rPr lang="en-US" altLang="zh-TW"/>
                        <a:t>4.67</a:t>
                      </a:r>
                    </a:p>
                  </a:txBody>
                  <a:tcPr anchor="ctr">
                    <a:lnL>
                      <a:noFill/>
                    </a:lnL>
                    <a:lnR>
                      <a:noFill/>
                    </a:lnR>
                    <a:lnT>
                      <a:noFill/>
                    </a:lnT>
                    <a:lnB>
                      <a:noFill/>
                    </a:lnB>
                  </a:tcPr>
                </a:tc>
              </a:tr>
              <a:tr h="314366">
                <a:tc>
                  <a:txBody>
                    <a:bodyPr/>
                    <a:lstStyle/>
                    <a:p>
                      <a:r>
                        <a:rPr lang="en-US" altLang="zh-TW"/>
                        <a:t>21.5</a:t>
                      </a:r>
                    </a:p>
                  </a:txBody>
                  <a:tcPr anchor="ctr">
                    <a:lnL>
                      <a:noFill/>
                    </a:lnL>
                    <a:lnR>
                      <a:noFill/>
                    </a:lnR>
                    <a:lnT>
                      <a:noFill/>
                    </a:lnT>
                    <a:lnB>
                      <a:noFill/>
                    </a:lnB>
                  </a:tcPr>
                </a:tc>
                <a:tc>
                  <a:txBody>
                    <a:bodyPr/>
                    <a:lstStyle/>
                    <a:p>
                      <a:r>
                        <a:rPr lang="en-US" b="1" dirty="0"/>
                        <a:t>5.00 m/s</a:t>
                      </a:r>
                      <a:endParaRPr lang="en-US" dirty="0"/>
                    </a:p>
                  </a:txBody>
                  <a:tcPr anchor="ctr">
                    <a:lnL>
                      <a:noFill/>
                    </a:lnL>
                    <a:lnR>
                      <a:noFill/>
                    </a:lnR>
                    <a:lnT>
                      <a:noFill/>
                    </a:lnT>
                    <a:lnB>
                      <a:noFill/>
                    </a:lnB>
                  </a:tcPr>
                </a:tc>
              </a:tr>
              <a:tr h="277274">
                <a:tc>
                  <a:txBody>
                    <a:bodyPr/>
                    <a:lstStyle/>
                    <a:p>
                      <a:r>
                        <a:rPr lang="en-US" altLang="zh-TW"/>
                        <a:t>22.5</a:t>
                      </a:r>
                    </a:p>
                  </a:txBody>
                  <a:tcPr anchor="ctr">
                    <a:lnL>
                      <a:noFill/>
                    </a:lnL>
                    <a:lnR>
                      <a:noFill/>
                    </a:lnR>
                    <a:lnT>
                      <a:noFill/>
                    </a:lnT>
                    <a:lnB>
                      <a:noFill/>
                    </a:lnB>
                  </a:tcPr>
                </a:tc>
                <a:tc>
                  <a:txBody>
                    <a:bodyPr/>
                    <a:lstStyle/>
                    <a:p>
                      <a:r>
                        <a:rPr lang="en-US" altLang="zh-TW"/>
                        <a:t>4.73</a:t>
                      </a:r>
                    </a:p>
                  </a:txBody>
                  <a:tcPr anchor="ctr">
                    <a:lnL>
                      <a:noFill/>
                    </a:lnL>
                    <a:lnR>
                      <a:noFill/>
                    </a:lnR>
                    <a:lnT>
                      <a:noFill/>
                    </a:lnT>
                    <a:lnB>
                      <a:noFill/>
                    </a:lnB>
                  </a:tcPr>
                </a:tc>
              </a:tr>
              <a:tr h="277274">
                <a:tc>
                  <a:txBody>
                    <a:bodyPr/>
                    <a:lstStyle/>
                    <a:p>
                      <a:r>
                        <a:rPr lang="en-US" altLang="zh-TW"/>
                        <a:t>24.0</a:t>
                      </a:r>
                    </a:p>
                  </a:txBody>
                  <a:tcPr anchor="ctr">
                    <a:lnL>
                      <a:noFill/>
                    </a:lnL>
                    <a:lnR>
                      <a:noFill/>
                    </a:lnR>
                    <a:lnT>
                      <a:noFill/>
                    </a:lnT>
                    <a:lnB>
                      <a:noFill/>
                    </a:lnB>
                  </a:tcPr>
                </a:tc>
                <a:tc>
                  <a:txBody>
                    <a:bodyPr/>
                    <a:lstStyle/>
                    <a:p>
                      <a:r>
                        <a:rPr lang="en-US" altLang="zh-TW"/>
                        <a:t>4.26</a:t>
                      </a:r>
                    </a:p>
                  </a:txBody>
                  <a:tcPr anchor="ctr">
                    <a:lnL>
                      <a:noFill/>
                    </a:lnL>
                    <a:lnR>
                      <a:noFill/>
                    </a:lnR>
                    <a:lnT>
                      <a:noFill/>
                    </a:lnT>
                    <a:lnB>
                      <a:noFill/>
                    </a:lnB>
                  </a:tcPr>
                </a:tc>
              </a:tr>
              <a:tr h="277274">
                <a:tc>
                  <a:txBody>
                    <a:bodyPr/>
                    <a:lstStyle/>
                    <a:p>
                      <a:r>
                        <a:rPr lang="en-US" altLang="zh-TW"/>
                        <a:t>26.8</a:t>
                      </a:r>
                    </a:p>
                  </a:txBody>
                  <a:tcPr anchor="ctr">
                    <a:lnL>
                      <a:noFill/>
                    </a:lnL>
                    <a:lnR>
                      <a:noFill/>
                    </a:lnR>
                    <a:lnT>
                      <a:noFill/>
                    </a:lnT>
                    <a:lnB>
                      <a:noFill/>
                    </a:lnB>
                  </a:tcPr>
                </a:tc>
                <a:tc>
                  <a:txBody>
                    <a:bodyPr/>
                    <a:lstStyle/>
                    <a:p>
                      <a:r>
                        <a:rPr lang="en-US" altLang="zh-TW" dirty="0"/>
                        <a:t>3.73</a:t>
                      </a:r>
                    </a:p>
                  </a:txBody>
                  <a:tcPr anchor="ctr">
                    <a:lnL>
                      <a:noFill/>
                    </a:lnL>
                    <a:lnR>
                      <a:noFill/>
                    </a:lnR>
                    <a:lnT>
                      <a:noFill/>
                    </a:lnT>
                    <a:lnB>
                      <a:noFill/>
                    </a:lnB>
                  </a:tcPr>
                </a:tc>
              </a:tr>
              <a:tr h="277274">
                <a:tc>
                  <a:txBody>
                    <a:bodyPr/>
                    <a:lstStyle/>
                    <a:p>
                      <a:r>
                        <a:rPr lang="en-US" altLang="zh-TW"/>
                        <a:t>28.5</a:t>
                      </a:r>
                    </a:p>
                  </a:txBody>
                  <a:tcPr anchor="ctr">
                    <a:lnL>
                      <a:noFill/>
                    </a:lnL>
                    <a:lnR>
                      <a:noFill/>
                    </a:lnR>
                    <a:lnT>
                      <a:noFill/>
                    </a:lnT>
                    <a:lnB>
                      <a:noFill/>
                    </a:lnB>
                  </a:tcPr>
                </a:tc>
                <a:tc>
                  <a:txBody>
                    <a:bodyPr/>
                    <a:lstStyle/>
                    <a:p>
                      <a:r>
                        <a:rPr lang="en-US" altLang="zh-TW" dirty="0"/>
                        <a:t>1.25</a:t>
                      </a:r>
                    </a:p>
                  </a:txBody>
                  <a:tcPr anchor="ctr">
                    <a:lnL>
                      <a:noFill/>
                    </a:lnL>
                    <a:lnR>
                      <a:noFill/>
                    </a:lnR>
                    <a:lnT>
                      <a:noFill/>
                    </a:lnT>
                    <a:lnB>
                      <a:noFill/>
                    </a:lnB>
                  </a:tcPr>
                </a:tc>
              </a:tr>
            </a:tbl>
          </a:graphicData>
        </a:graphic>
      </p:graphicFrame>
      <p:sp>
        <p:nvSpPr>
          <p:cNvPr id="19457"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endParaRPr>
          </a:p>
        </p:txBody>
      </p:sp>
      <p:pic>
        <p:nvPicPr>
          <p:cNvPr id="6" name="圖片 5" descr="startingposition.gif"/>
          <p:cNvPicPr>
            <a:picLocks noChangeAspect="1"/>
          </p:cNvPicPr>
          <p:nvPr/>
        </p:nvPicPr>
        <p:blipFill>
          <a:blip r:embed="rId2" cstate="print"/>
          <a:stretch>
            <a:fillRect/>
          </a:stretch>
        </p:blipFill>
        <p:spPr>
          <a:xfrm>
            <a:off x="3929058" y="2928934"/>
            <a:ext cx="4203641" cy="2828937"/>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線">
  <a:themeElements>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線">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線">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174</TotalTime>
  <Words>928</Words>
  <Application>Microsoft Office PowerPoint</Application>
  <PresentationFormat>如螢幕大小 (4:3)</PresentationFormat>
  <Paragraphs>535</Paragraphs>
  <Slides>26</Slides>
  <Notes>0</Notes>
  <HiddenSlides>0</HiddenSlides>
  <MMClips>0</MMClips>
  <ScaleCrop>false</ScaleCrop>
  <HeadingPairs>
    <vt:vector size="4" baseType="variant">
      <vt:variant>
        <vt:lpstr>佈景主題</vt:lpstr>
      </vt:variant>
      <vt:variant>
        <vt:i4>1</vt:i4>
      </vt:variant>
      <vt:variant>
        <vt:lpstr>投影片標題</vt:lpstr>
      </vt:variant>
      <vt:variant>
        <vt:i4>26</vt:i4>
      </vt:variant>
    </vt:vector>
  </HeadingPairs>
  <TitlesOfParts>
    <vt:vector size="27" baseType="lpstr">
      <vt:lpstr>流線</vt:lpstr>
      <vt:lpstr>Introduction For Coil gun  </vt:lpstr>
      <vt:lpstr>What is a coilgun or gauss gun?</vt:lpstr>
      <vt:lpstr> </vt:lpstr>
      <vt:lpstr>Introduction</vt:lpstr>
      <vt:lpstr>投影片 5</vt:lpstr>
      <vt:lpstr>投影片 6</vt:lpstr>
      <vt:lpstr>投影片 7</vt:lpstr>
      <vt:lpstr>投影片 8</vt:lpstr>
      <vt:lpstr>Barry's Coilgun (1) </vt:lpstr>
      <vt:lpstr>Barry's Coilgun (1)   </vt:lpstr>
      <vt:lpstr>Barry's Coilgun (1)   </vt:lpstr>
      <vt:lpstr>Barry's Coilgun  (1)  </vt:lpstr>
      <vt:lpstr>Barry's Coilgun  (1)  </vt:lpstr>
      <vt:lpstr>Barry's Coilgun  (1)  </vt:lpstr>
      <vt:lpstr>Barry's Coilgun  (1)  </vt:lpstr>
      <vt:lpstr>Barry's Coilgun  (2)  </vt:lpstr>
      <vt:lpstr>Barry's Coilgun  (2)  </vt:lpstr>
      <vt:lpstr>Barry's Coilgun  (2)  </vt:lpstr>
      <vt:lpstr>Barry's Coilgun  (2)  </vt:lpstr>
      <vt:lpstr>Barry's Coilgun  (2)  </vt:lpstr>
      <vt:lpstr>Finite Element Magnetics </vt:lpstr>
      <vt:lpstr>Finite Element Magnetics </vt:lpstr>
      <vt:lpstr>Finite Element Magnetics </vt:lpstr>
      <vt:lpstr>Finite Element Magnetics </vt:lpstr>
      <vt:lpstr>Finite Element Magnetics </vt:lpstr>
      <vt:lpstr>Finite Element Magnetics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For Coil gun  </dc:title>
  <cp:lastModifiedBy>keroro</cp:lastModifiedBy>
  <cp:revision>82</cp:revision>
  <dcterms:modified xsi:type="dcterms:W3CDTF">2010-05-25T16:43:57Z</dcterms:modified>
</cp:coreProperties>
</file>