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29"/>
  </p:notesMasterIdLst>
  <p:sldIdLst>
    <p:sldId id="332" r:id="rId2"/>
    <p:sldId id="257" r:id="rId3"/>
    <p:sldId id="258" r:id="rId4"/>
    <p:sldId id="259" r:id="rId5"/>
    <p:sldId id="260" r:id="rId6"/>
    <p:sldId id="290" r:id="rId7"/>
    <p:sldId id="313" r:id="rId8"/>
    <p:sldId id="315" r:id="rId9"/>
    <p:sldId id="317" r:id="rId10"/>
    <p:sldId id="319" r:id="rId11"/>
    <p:sldId id="322" r:id="rId12"/>
    <p:sldId id="324" r:id="rId13"/>
    <p:sldId id="325" r:id="rId14"/>
    <p:sldId id="312" r:id="rId15"/>
    <p:sldId id="330" r:id="rId16"/>
    <p:sldId id="261" r:id="rId17"/>
    <p:sldId id="264" r:id="rId18"/>
    <p:sldId id="327" r:id="rId19"/>
    <p:sldId id="266" r:id="rId20"/>
    <p:sldId id="267" r:id="rId21"/>
    <p:sldId id="298" r:id="rId22"/>
    <p:sldId id="304" r:id="rId23"/>
    <p:sldId id="333" r:id="rId24"/>
    <p:sldId id="334" r:id="rId25"/>
    <p:sldId id="335" r:id="rId26"/>
    <p:sldId id="305" r:id="rId27"/>
    <p:sldId id="274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4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IYPT2010\%2313Shrieking%20rod\Shreiking%20rod\shrieking%20rod%20data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IYPT2010\%2313Shrieking%20rod\Shreiking%20rod\shrieking%20rod%20data2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IYPT2010\%2313Shrieking%20rod\Shreiking%20rod\shrieking%20rod%20data2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IYPT2010\%2313Shrieking%20rod\Shreiking%20rod\longitudinal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IYPT2010\%2313Shrieking%20rod\Shreiking%20rod\longitudinal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IYPT2010\%2313Shrieking%20rod\Shreiking%20rod\longitudinal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/>
            </a:pPr>
            <a:r>
              <a:rPr lang="en-US" altLang="zh-TW" dirty="0"/>
              <a:t>50cm bronze rod</a:t>
            </a:r>
            <a:endParaRPr lang="zh-TW" altLang="en-US"/>
          </a:p>
        </c:rich>
      </c:tx>
    </c:title>
    <c:plotArea>
      <c:layout/>
      <c:lineChart>
        <c:grouping val="standard"/>
        <c:ser>
          <c:idx val="3"/>
          <c:order val="0"/>
          <c:tx>
            <c:v>bronze theoretical</c:v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val>
            <c:numRef>
              <c:f>Sheet1!$B$5:$D$5</c:f>
              <c:numCache>
                <c:formatCode>General</c:formatCode>
                <c:ptCount val="3"/>
                <c:pt idx="0">
                  <c:v>3500</c:v>
                </c:pt>
                <c:pt idx="1">
                  <c:v>7000</c:v>
                </c:pt>
                <c:pt idx="2">
                  <c:v>10500</c:v>
                </c:pt>
              </c:numCache>
            </c:numRef>
          </c:val>
        </c:ser>
        <c:ser>
          <c:idx val="4"/>
          <c:order val="1"/>
          <c:tx>
            <c:v>6mm bronze</c:v>
          </c:tx>
          <c:spPr>
            <a:ln w="12700">
              <a:solidFill>
                <a:srgbClr val="800080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val>
            <c:numRef>
              <c:f>Sheet1!$B$6:$D$6</c:f>
              <c:numCache>
                <c:formatCode>General</c:formatCode>
                <c:ptCount val="3"/>
                <c:pt idx="0">
                  <c:v>3208</c:v>
                </c:pt>
                <c:pt idx="1">
                  <c:v>6453</c:v>
                </c:pt>
                <c:pt idx="2">
                  <c:v>9456.2000000000007</c:v>
                </c:pt>
              </c:numCache>
            </c:numRef>
          </c:val>
        </c:ser>
        <c:marker val="1"/>
        <c:axId val="89261184"/>
        <c:axId val="89263488"/>
      </c:lineChart>
      <c:catAx>
        <c:axId val="892611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 dirty="0"/>
                  <a:t>holding</a:t>
                </a:r>
                <a:r>
                  <a:rPr lang="en-US" altLang="zh-TW" baseline="0" dirty="0"/>
                  <a:t> position</a:t>
                </a:r>
                <a:endParaRPr lang="zh-TW" altLang="en-US"/>
              </a:p>
            </c:rich>
          </c:tx>
        </c:title>
        <c:numFmt formatCode="General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新細明體"/>
                <a:ea typeface="新細明體"/>
                <a:cs typeface="新細明體"/>
              </a:defRPr>
            </a:pPr>
            <a:endParaRPr lang="zh-TW"/>
          </a:p>
        </c:txPr>
        <c:crossAx val="89263488"/>
        <c:crosses val="autoZero"/>
        <c:auto val="1"/>
        <c:lblAlgn val="ctr"/>
        <c:lblOffset val="100"/>
        <c:tickLblSkip val="1"/>
        <c:tickMarkSkip val="1"/>
      </c:catAx>
      <c:valAx>
        <c:axId val="89263488"/>
        <c:scaling>
          <c:orientation val="minMax"/>
          <c:max val="11000"/>
          <c:min val="200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 dirty="0"/>
                  <a:t>Frequency(Hz)</a:t>
                </a:r>
                <a:endParaRPr lang="zh-TW" altLang="en-US"/>
              </a:p>
            </c:rich>
          </c:tx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新細明體"/>
                <a:ea typeface="新細明體"/>
                <a:cs typeface="新細明體"/>
              </a:defRPr>
            </a:pPr>
            <a:endParaRPr lang="zh-TW"/>
          </a:p>
        </c:txPr>
        <c:crossAx val="8926118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新細明體"/>
              <a:ea typeface="新細明體"/>
              <a:cs typeface="新細明體"/>
            </a:defRPr>
          </a:pPr>
          <a:endParaRPr lang="zh-TW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新細明體"/>
          <a:ea typeface="新細明體"/>
          <a:cs typeface="新細明體"/>
        </a:defRPr>
      </a:pPr>
      <a:endParaRPr lang="zh-TW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hart>
    <c:title>
      <c:tx>
        <c:rich>
          <a:bodyPr/>
          <a:lstStyle/>
          <a:p>
            <a:pPr>
              <a:defRPr/>
            </a:pPr>
            <a:r>
              <a:rPr lang="en-US" altLang="zh-TW" dirty="0"/>
              <a:t>50cm stainless</a:t>
            </a:r>
            <a:r>
              <a:rPr lang="en-US" altLang="zh-TW" baseline="0" dirty="0"/>
              <a:t> steel rods</a:t>
            </a:r>
            <a:endParaRPr lang="zh-TW" altLang="en-US"/>
          </a:p>
        </c:rich>
      </c:tx>
      <c:layout>
        <c:manualLayout>
          <c:xMode val="edge"/>
          <c:yMode val="edge"/>
          <c:x val="0.21261209995809346"/>
          <c:y val="3.2000000000000028E-2"/>
        </c:manualLayout>
      </c:layout>
    </c:title>
    <c:plotArea>
      <c:layout/>
      <c:lineChart>
        <c:grouping val="standard"/>
        <c:ser>
          <c:idx val="0"/>
          <c:order val="0"/>
          <c:tx>
            <c:v>stainless theoretical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Sheet1!$B$1:$C$1</c:f>
              <c:numCache>
                <c:formatCode>#\ ?/?</c:formatCode>
                <c:ptCount val="2"/>
                <c:pt idx="0" formatCode="#\ ?/2">
                  <c:v>0.5</c:v>
                </c:pt>
                <c:pt idx="1">
                  <c:v>0.25</c:v>
                </c:pt>
              </c:numCache>
            </c:numRef>
          </c:cat>
          <c:val>
            <c:numRef>
              <c:f>Sheet1!$B$2:$C$2</c:f>
              <c:numCache>
                <c:formatCode>General</c:formatCode>
                <c:ptCount val="2"/>
                <c:pt idx="0">
                  <c:v>5000</c:v>
                </c:pt>
                <c:pt idx="1">
                  <c:v>10000</c:v>
                </c:pt>
              </c:numCache>
            </c:numRef>
          </c:val>
        </c:ser>
        <c:ser>
          <c:idx val="1"/>
          <c:order val="1"/>
          <c:tx>
            <c:v>6mm stainless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Sheet1!$B$1:$C$1</c:f>
              <c:numCache>
                <c:formatCode>#\ ?/?</c:formatCode>
                <c:ptCount val="2"/>
                <c:pt idx="0" formatCode="#\ ?/2">
                  <c:v>0.5</c:v>
                </c:pt>
                <c:pt idx="1">
                  <c:v>0.25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>
                  <c:v>4999.2</c:v>
                </c:pt>
                <c:pt idx="1">
                  <c:v>10085.6</c:v>
                </c:pt>
              </c:numCache>
            </c:numRef>
          </c:val>
        </c:ser>
        <c:ser>
          <c:idx val="2"/>
          <c:order val="2"/>
          <c:tx>
            <c:v>12mm stainless</c:v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Sheet1!$B$1:$C$1</c:f>
              <c:numCache>
                <c:formatCode>#\ ?/?</c:formatCode>
                <c:ptCount val="2"/>
                <c:pt idx="0" formatCode="#\ ?/2">
                  <c:v>0.5</c:v>
                </c:pt>
                <c:pt idx="1">
                  <c:v>0.25</c:v>
                </c:pt>
              </c:numCache>
            </c:numRef>
          </c:cat>
          <c:val>
            <c:numRef>
              <c:f>Sheet1!$B$4:$C$4</c:f>
              <c:numCache>
                <c:formatCode>General</c:formatCode>
                <c:ptCount val="2"/>
                <c:pt idx="0">
                  <c:v>4854.8</c:v>
                </c:pt>
                <c:pt idx="1">
                  <c:v>9905.5</c:v>
                </c:pt>
              </c:numCache>
            </c:numRef>
          </c:val>
        </c:ser>
        <c:hiLowLines/>
        <c:marker val="1"/>
        <c:axId val="89617920"/>
        <c:axId val="89619840"/>
      </c:lineChart>
      <c:catAx>
        <c:axId val="896179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 dirty="0"/>
                  <a:t>holding</a:t>
                </a:r>
                <a:r>
                  <a:rPr lang="en-US" altLang="zh-TW" baseline="0" dirty="0"/>
                  <a:t> position</a:t>
                </a:r>
                <a:endParaRPr lang="zh-TW" altLang="en-US"/>
              </a:p>
            </c:rich>
          </c:tx>
        </c:title>
        <c:numFmt formatCode="#\ ?/2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新細明體"/>
                <a:ea typeface="新細明體"/>
                <a:cs typeface="新細明體"/>
              </a:defRPr>
            </a:pPr>
            <a:endParaRPr lang="zh-TW"/>
          </a:p>
        </c:txPr>
        <c:crossAx val="89619840"/>
        <c:crosses val="autoZero"/>
        <c:auto val="1"/>
        <c:lblAlgn val="ctr"/>
        <c:lblOffset val="100"/>
        <c:tickLblSkip val="1"/>
        <c:tickMarkSkip val="1"/>
      </c:catAx>
      <c:valAx>
        <c:axId val="89619840"/>
        <c:scaling>
          <c:orientation val="minMax"/>
          <c:max val="11000"/>
          <c:min val="200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 dirty="0"/>
                  <a:t>Frequency(Hz)</a:t>
                </a:r>
                <a:endParaRPr lang="zh-TW" altLang="en-US"/>
              </a:p>
            </c:rich>
          </c:tx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新細明體"/>
                <a:ea typeface="新細明體"/>
                <a:cs typeface="新細明體"/>
              </a:defRPr>
            </a:pPr>
            <a:endParaRPr lang="zh-TW"/>
          </a:p>
        </c:txPr>
        <c:crossAx val="89617920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新細明體"/>
              <a:ea typeface="新細明體"/>
              <a:cs typeface="新細明體"/>
            </a:defRPr>
          </a:pPr>
          <a:endParaRPr lang="zh-TW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新細明體"/>
          <a:ea typeface="新細明體"/>
          <a:cs typeface="新細明體"/>
        </a:defRPr>
      </a:pPr>
      <a:endParaRPr lang="zh-TW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hart>
    <c:title>
      <c:tx>
        <c:rich>
          <a:bodyPr/>
          <a:lstStyle/>
          <a:p>
            <a:pPr>
              <a:defRPr/>
            </a:pPr>
            <a:r>
              <a:rPr lang="en-US" altLang="zh-TW" dirty="0"/>
              <a:t>90cm stainless steel and bronze rod</a:t>
            </a:r>
            <a:endParaRPr lang="zh-TW" altLang="en-US"/>
          </a:p>
        </c:rich>
      </c:tx>
    </c:title>
    <c:plotArea>
      <c:layout/>
      <c:lineChart>
        <c:grouping val="standard"/>
        <c:ser>
          <c:idx val="1"/>
          <c:order val="0"/>
          <c:tx>
            <c:v>stainless theoretical</c:v>
          </c:tx>
          <c:cat>
            <c:numRef>
              <c:f>Sheet1!$B$1:$E$1</c:f>
              <c:numCache>
                <c:formatCode>#\ ?/?</c:formatCode>
                <c:ptCount val="4"/>
                <c:pt idx="0" formatCode="#\ ?/2">
                  <c:v>0.5</c:v>
                </c:pt>
                <c:pt idx="1">
                  <c:v>0.25</c:v>
                </c:pt>
                <c:pt idx="2">
                  <c:v>0.16666666666666666</c:v>
                </c:pt>
                <c:pt idx="3">
                  <c:v>0.125</c:v>
                </c:pt>
              </c:numCache>
            </c:numRef>
          </c:cat>
          <c:val>
            <c:numRef>
              <c:f>Sheet1!$B$7:$E$7</c:f>
              <c:numCache>
                <c:formatCode>General</c:formatCode>
                <c:ptCount val="4"/>
                <c:pt idx="0">
                  <c:v>2762.43093922652</c:v>
                </c:pt>
                <c:pt idx="1">
                  <c:v>5524.8618784530418</c:v>
                </c:pt>
                <c:pt idx="2">
                  <c:v>8287.2928176795576</c:v>
                </c:pt>
                <c:pt idx="3">
                  <c:v>11049.72375690608</c:v>
                </c:pt>
              </c:numCache>
            </c:numRef>
          </c:val>
        </c:ser>
        <c:ser>
          <c:idx val="0"/>
          <c:order val="1"/>
          <c:tx>
            <c:v>6mm stainless</c:v>
          </c:tx>
          <c:cat>
            <c:numRef>
              <c:f>Sheet1!$B$1:$E$1</c:f>
              <c:numCache>
                <c:formatCode>#\ ?/?</c:formatCode>
                <c:ptCount val="4"/>
                <c:pt idx="0" formatCode="#\ ?/2">
                  <c:v>0.5</c:v>
                </c:pt>
                <c:pt idx="1">
                  <c:v>0.25</c:v>
                </c:pt>
                <c:pt idx="2">
                  <c:v>0.16666666666666666</c:v>
                </c:pt>
                <c:pt idx="3">
                  <c:v>0.125</c:v>
                </c:pt>
              </c:numCache>
            </c:numRef>
          </c:cat>
          <c:val>
            <c:numRef>
              <c:f>Sheet1!$B$8:$D$8</c:f>
              <c:numCache>
                <c:formatCode>General</c:formatCode>
                <c:ptCount val="3"/>
                <c:pt idx="0">
                  <c:v>2645</c:v>
                </c:pt>
                <c:pt idx="1">
                  <c:v>5450</c:v>
                </c:pt>
                <c:pt idx="2">
                  <c:v>7190</c:v>
                </c:pt>
              </c:numCache>
            </c:numRef>
          </c:val>
        </c:ser>
        <c:ser>
          <c:idx val="2"/>
          <c:order val="2"/>
          <c:tx>
            <c:v>bronze theoretical</c:v>
          </c:tx>
          <c:cat>
            <c:numRef>
              <c:f>Sheet1!$B$1:$E$1</c:f>
              <c:numCache>
                <c:formatCode>#\ ?/?</c:formatCode>
                <c:ptCount val="4"/>
                <c:pt idx="0" formatCode="#\ ?/2">
                  <c:v>0.5</c:v>
                </c:pt>
                <c:pt idx="1">
                  <c:v>0.25</c:v>
                </c:pt>
                <c:pt idx="2">
                  <c:v>0.16666666666666666</c:v>
                </c:pt>
                <c:pt idx="3">
                  <c:v>0.125</c:v>
                </c:pt>
              </c:numCache>
            </c:numRef>
          </c:cat>
          <c:val>
            <c:numRef>
              <c:f>Sheet1!$B$9:$E$9</c:f>
              <c:numCache>
                <c:formatCode>General</c:formatCode>
                <c:ptCount val="4"/>
                <c:pt idx="0">
                  <c:v>1923.0769230769229</c:v>
                </c:pt>
                <c:pt idx="1">
                  <c:v>3846.1538461538457</c:v>
                </c:pt>
                <c:pt idx="2">
                  <c:v>5769.2307692307686</c:v>
                </c:pt>
                <c:pt idx="3">
                  <c:v>7692.3076923076915</c:v>
                </c:pt>
              </c:numCache>
            </c:numRef>
          </c:val>
        </c:ser>
        <c:ser>
          <c:idx val="3"/>
          <c:order val="3"/>
          <c:tx>
            <c:v>6mm bronze</c:v>
          </c:tx>
          <c:cat>
            <c:numRef>
              <c:f>Sheet1!$B$1:$E$1</c:f>
              <c:numCache>
                <c:formatCode>#\ ?/?</c:formatCode>
                <c:ptCount val="4"/>
                <c:pt idx="0" formatCode="#\ ?/2">
                  <c:v>0.5</c:v>
                </c:pt>
                <c:pt idx="1">
                  <c:v>0.25</c:v>
                </c:pt>
                <c:pt idx="2">
                  <c:v>0.16666666666666666</c:v>
                </c:pt>
                <c:pt idx="3">
                  <c:v>0.125</c:v>
                </c:pt>
              </c:numCache>
            </c:numRef>
          </c:cat>
          <c:val>
            <c:numRef>
              <c:f>Sheet1!$B$10:$E$10</c:f>
              <c:numCache>
                <c:formatCode>General</c:formatCode>
                <c:ptCount val="4"/>
                <c:pt idx="0">
                  <c:v>1969</c:v>
                </c:pt>
                <c:pt idx="1">
                  <c:v>3511</c:v>
                </c:pt>
                <c:pt idx="2">
                  <c:v>5249</c:v>
                </c:pt>
                <c:pt idx="3">
                  <c:v>6980</c:v>
                </c:pt>
              </c:numCache>
            </c:numRef>
          </c:val>
        </c:ser>
        <c:marker val="1"/>
        <c:axId val="40650624"/>
        <c:axId val="40652800"/>
      </c:lineChart>
      <c:catAx>
        <c:axId val="406506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 dirty="0"/>
                  <a:t>holding</a:t>
                </a:r>
                <a:r>
                  <a:rPr lang="en-US" altLang="zh-TW" baseline="0" dirty="0"/>
                  <a:t> position</a:t>
                </a:r>
                <a:endParaRPr lang="zh-TW" altLang="en-US"/>
              </a:p>
            </c:rich>
          </c:tx>
        </c:title>
        <c:numFmt formatCode="#\ ?/2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新細明體"/>
                <a:ea typeface="新細明體"/>
                <a:cs typeface="新細明體"/>
              </a:defRPr>
            </a:pPr>
            <a:endParaRPr lang="zh-TW"/>
          </a:p>
        </c:txPr>
        <c:crossAx val="40652800"/>
        <c:crosses val="autoZero"/>
        <c:auto val="1"/>
        <c:lblAlgn val="ctr"/>
        <c:lblOffset val="100"/>
        <c:tickLblSkip val="1"/>
        <c:tickMarkSkip val="1"/>
      </c:catAx>
      <c:valAx>
        <c:axId val="40652800"/>
        <c:scaling>
          <c:orientation val="minMax"/>
          <c:max val="11000"/>
          <c:min val="200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 dirty="0"/>
                  <a:t>Frequency(Hz)</a:t>
                </a:r>
                <a:endParaRPr lang="zh-TW" altLang="en-US"/>
              </a:p>
            </c:rich>
          </c:tx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新細明體"/>
                <a:ea typeface="新細明體"/>
                <a:cs typeface="新細明體"/>
              </a:defRPr>
            </a:pPr>
            <a:endParaRPr lang="zh-TW"/>
          </a:p>
        </c:txPr>
        <c:crossAx val="4065062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新細明體"/>
              <a:ea typeface="新細明體"/>
              <a:cs typeface="新細明體"/>
            </a:defRPr>
          </a:pPr>
          <a:endParaRPr lang="zh-TW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新細明體"/>
          <a:ea typeface="新細明體"/>
          <a:cs typeface="新細明體"/>
        </a:defRPr>
      </a:pPr>
      <a:endParaRPr lang="zh-TW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/>
            </a:pPr>
            <a:r>
              <a:rPr lang="en-US" altLang="zh-TW" dirty="0"/>
              <a:t>Longitudinal waves in 50cm rods</a:t>
            </a:r>
            <a:endParaRPr lang="zh-TW" altLang="en-US"/>
          </a:p>
        </c:rich>
      </c:tx>
    </c:title>
    <c:plotArea>
      <c:layout/>
      <c:lineChart>
        <c:grouping val="standard"/>
        <c:ser>
          <c:idx val="0"/>
          <c:order val="0"/>
          <c:tx>
            <c:v>6mm stainless steel</c:v>
          </c:tx>
          <c:cat>
            <c:numRef>
              <c:f>Sheet1!$B$1:$D$1</c:f>
              <c:numCache>
                <c:formatCode>#\ ?/?</c:formatCode>
                <c:ptCount val="3"/>
                <c:pt idx="0" formatCode="#\ ?/2">
                  <c:v>0.5</c:v>
                </c:pt>
                <c:pt idx="1">
                  <c:v>0.25</c:v>
                </c:pt>
                <c:pt idx="2">
                  <c:v>0.16666666666666666</c:v>
                </c:pt>
              </c:numCache>
            </c:numRef>
          </c:cat>
          <c:val>
            <c:numRef>
              <c:f>Sheet1!$B$8:$D$8</c:f>
              <c:numCache>
                <c:formatCode>General</c:formatCode>
                <c:ptCount val="3"/>
                <c:pt idx="0">
                  <c:v>285.7</c:v>
                </c:pt>
                <c:pt idx="1">
                  <c:v>102.9</c:v>
                </c:pt>
                <c:pt idx="2">
                  <c:v>303.60000000000002</c:v>
                </c:pt>
              </c:numCache>
            </c:numRef>
          </c:val>
        </c:ser>
        <c:ser>
          <c:idx val="2"/>
          <c:order val="1"/>
          <c:tx>
            <c:v>12mm stainless steel</c:v>
          </c:tx>
          <c:cat>
            <c:numRef>
              <c:f>Sheet1!$B$1:$D$1</c:f>
              <c:numCache>
                <c:formatCode>#\ ?/?</c:formatCode>
                <c:ptCount val="3"/>
                <c:pt idx="0" formatCode="#\ ?/2">
                  <c:v>0.5</c:v>
                </c:pt>
                <c:pt idx="1">
                  <c:v>0.25</c:v>
                </c:pt>
                <c:pt idx="2">
                  <c:v>0.16666666666666666</c:v>
                </c:pt>
              </c:numCache>
            </c:numRef>
          </c:cat>
          <c:val>
            <c:numRef>
              <c:f>Sheet1!$B$10:$D$10</c:f>
              <c:numCache>
                <c:formatCode>General</c:formatCode>
                <c:ptCount val="3"/>
                <c:pt idx="0">
                  <c:v>600.6</c:v>
                </c:pt>
                <c:pt idx="1">
                  <c:v>219.8</c:v>
                </c:pt>
                <c:pt idx="2">
                  <c:v>232.9</c:v>
                </c:pt>
              </c:numCache>
            </c:numRef>
          </c:val>
        </c:ser>
        <c:ser>
          <c:idx val="4"/>
          <c:order val="2"/>
          <c:tx>
            <c:v>6mm bronze</c:v>
          </c:tx>
          <c:cat>
            <c:numRef>
              <c:f>Sheet1!$B$1:$D$1</c:f>
              <c:numCache>
                <c:formatCode>#\ ?/?</c:formatCode>
                <c:ptCount val="3"/>
                <c:pt idx="0" formatCode="#\ ?/2">
                  <c:v>0.5</c:v>
                </c:pt>
                <c:pt idx="1">
                  <c:v>0.25</c:v>
                </c:pt>
                <c:pt idx="2">
                  <c:v>0.16666666666666666</c:v>
                </c:pt>
              </c:numCache>
            </c:numRef>
          </c:cat>
          <c:val>
            <c:numRef>
              <c:f>Sheet1!$B$12:$D$12</c:f>
              <c:numCache>
                <c:formatCode>General</c:formatCode>
                <c:ptCount val="3"/>
                <c:pt idx="0">
                  <c:v>197.2</c:v>
                </c:pt>
                <c:pt idx="1">
                  <c:v>72.149999999999991</c:v>
                </c:pt>
                <c:pt idx="2">
                  <c:v>202</c:v>
                </c:pt>
              </c:numCache>
            </c:numRef>
          </c:val>
        </c:ser>
        <c:marker val="1"/>
        <c:axId val="89298048"/>
        <c:axId val="89299968"/>
      </c:lineChart>
      <c:catAx>
        <c:axId val="892980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 dirty="0"/>
                  <a:t>holding position</a:t>
                </a:r>
                <a:endParaRPr lang="zh-TW" altLang="en-US"/>
              </a:p>
            </c:rich>
          </c:tx>
        </c:title>
        <c:numFmt formatCode="#\ ?/2" sourceLinked="1"/>
        <c:majorTickMark val="none"/>
        <c:tickLblPos val="nextTo"/>
        <c:crossAx val="89299968"/>
        <c:crosses val="autoZero"/>
        <c:auto val="1"/>
        <c:lblAlgn val="ctr"/>
        <c:lblOffset val="100"/>
      </c:catAx>
      <c:valAx>
        <c:axId val="8929996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 dirty="0"/>
                  <a:t>Frequency(Hz)</a:t>
                </a:r>
                <a:endParaRPr lang="zh-TW" altLang="en-US"/>
              </a:p>
            </c:rich>
          </c:tx>
        </c:title>
        <c:numFmt formatCode="General" sourceLinked="1"/>
        <c:tickLblPos val="nextTo"/>
        <c:crossAx val="89298048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hart>
    <c:autoTitleDeleted val="1"/>
    <c:plotArea>
      <c:layout>
        <c:manualLayout>
          <c:layoutTarget val="inner"/>
          <c:xMode val="edge"/>
          <c:yMode val="edge"/>
          <c:x val="0.11723816137257539"/>
          <c:y val="7.4616979826955546E-2"/>
          <c:w val="0.70545840801236204"/>
          <c:h val="0.80906167635213244"/>
        </c:manualLayout>
      </c:layout>
      <c:lineChart>
        <c:grouping val="standard"/>
        <c:ser>
          <c:idx val="0"/>
          <c:order val="0"/>
          <c:tx>
            <c:v>6mm stainless steel</c:v>
          </c:tx>
          <c:cat>
            <c:numRef>
              <c:f>Sheet1!$B$1:$D$1</c:f>
              <c:numCache>
                <c:formatCode>#\ ?/?</c:formatCode>
                <c:ptCount val="3"/>
                <c:pt idx="0" formatCode="#\ ?/2">
                  <c:v>0.5</c:v>
                </c:pt>
                <c:pt idx="1">
                  <c:v>0.25</c:v>
                </c:pt>
                <c:pt idx="2">
                  <c:v>0.16666666666666666</c:v>
                </c:pt>
              </c:numCache>
            </c:numRef>
          </c:cat>
          <c:val>
            <c:numRef>
              <c:f>Sheet1!$B$8:$D$8</c:f>
              <c:numCache>
                <c:formatCode>General</c:formatCode>
                <c:ptCount val="3"/>
                <c:pt idx="0">
                  <c:v>285.7</c:v>
                </c:pt>
                <c:pt idx="1">
                  <c:v>102.9</c:v>
                </c:pt>
                <c:pt idx="2">
                  <c:v>303.60000000000002</c:v>
                </c:pt>
              </c:numCache>
            </c:numRef>
          </c:val>
        </c:ser>
        <c:ser>
          <c:idx val="2"/>
          <c:order val="1"/>
          <c:tx>
            <c:v>12mm stainless steel</c:v>
          </c:tx>
          <c:cat>
            <c:numRef>
              <c:f>Sheet1!$B$1:$D$1</c:f>
              <c:numCache>
                <c:formatCode>#\ ?/?</c:formatCode>
                <c:ptCount val="3"/>
                <c:pt idx="0" formatCode="#\ ?/2">
                  <c:v>0.5</c:v>
                </c:pt>
                <c:pt idx="1">
                  <c:v>0.25</c:v>
                </c:pt>
                <c:pt idx="2">
                  <c:v>0.16666666666666666</c:v>
                </c:pt>
              </c:numCache>
            </c:numRef>
          </c:cat>
          <c:val>
            <c:numRef>
              <c:f>Sheet1!$B$10:$D$10</c:f>
              <c:numCache>
                <c:formatCode>General</c:formatCode>
                <c:ptCount val="3"/>
                <c:pt idx="0">
                  <c:v>600.6</c:v>
                </c:pt>
                <c:pt idx="1">
                  <c:v>219.8</c:v>
                </c:pt>
                <c:pt idx="2">
                  <c:v>232.9</c:v>
                </c:pt>
              </c:numCache>
            </c:numRef>
          </c:val>
        </c:ser>
        <c:ser>
          <c:idx val="4"/>
          <c:order val="2"/>
          <c:tx>
            <c:v>6mm bronze</c:v>
          </c:tx>
          <c:cat>
            <c:numRef>
              <c:f>Sheet1!$B$1:$D$1</c:f>
              <c:numCache>
                <c:formatCode>#\ ?/?</c:formatCode>
                <c:ptCount val="3"/>
                <c:pt idx="0" formatCode="#\ ?/2">
                  <c:v>0.5</c:v>
                </c:pt>
                <c:pt idx="1">
                  <c:v>0.25</c:v>
                </c:pt>
                <c:pt idx="2">
                  <c:v>0.16666666666666666</c:v>
                </c:pt>
              </c:numCache>
            </c:numRef>
          </c:cat>
          <c:val>
            <c:numRef>
              <c:f>Sheet1!$B$12:$D$12</c:f>
              <c:numCache>
                <c:formatCode>General</c:formatCode>
                <c:ptCount val="3"/>
                <c:pt idx="0">
                  <c:v>197.2</c:v>
                </c:pt>
                <c:pt idx="1">
                  <c:v>72.149999999999991</c:v>
                </c:pt>
                <c:pt idx="2">
                  <c:v>202</c:v>
                </c:pt>
              </c:numCache>
            </c:numRef>
          </c:val>
        </c:ser>
        <c:marker val="1"/>
        <c:axId val="41075072"/>
        <c:axId val="41076992"/>
      </c:lineChart>
      <c:catAx>
        <c:axId val="410750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 dirty="0"/>
                  <a:t>holding position</a:t>
                </a:r>
                <a:endParaRPr lang="zh-TW" altLang="en-US"/>
              </a:p>
            </c:rich>
          </c:tx>
        </c:title>
        <c:numFmt formatCode="#\ ?/2" sourceLinked="1"/>
        <c:majorTickMark val="none"/>
        <c:tickLblPos val="nextTo"/>
        <c:crossAx val="41076992"/>
        <c:crosses val="autoZero"/>
        <c:auto val="1"/>
        <c:lblAlgn val="ctr"/>
        <c:lblOffset val="100"/>
      </c:catAx>
      <c:valAx>
        <c:axId val="4107699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 dirty="0"/>
                  <a:t>Frequency(Hz)</a:t>
                </a:r>
                <a:endParaRPr lang="zh-TW" altLang="en-US"/>
              </a:p>
            </c:rich>
          </c:tx>
        </c:title>
        <c:numFmt formatCode="General" sourceLinked="1"/>
        <c:tickLblPos val="nextTo"/>
        <c:crossAx val="41075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555465616612614"/>
          <c:y val="0.20651983029149246"/>
          <c:w val="0.24724117364234466"/>
          <c:h val="0.47372896777625367"/>
        </c:manualLayout>
      </c:layout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/>
            </a:pPr>
            <a:r>
              <a:rPr lang="en-US" altLang="zh-TW" dirty="0"/>
              <a:t>Longitudinal waves in 50cm rods</a:t>
            </a:r>
            <a:endParaRPr lang="zh-TW" altLang="en-US"/>
          </a:p>
        </c:rich>
      </c:tx>
    </c:title>
    <c:plotArea>
      <c:layout/>
      <c:lineChart>
        <c:grouping val="standard"/>
        <c:ser>
          <c:idx val="0"/>
          <c:order val="0"/>
          <c:tx>
            <c:v>6mm stainless steel</c:v>
          </c:tx>
          <c:val>
            <c:numRef>
              <c:f>Sheet1!$B$8:$D$8</c:f>
              <c:numCache>
                <c:formatCode>General</c:formatCode>
                <c:ptCount val="3"/>
                <c:pt idx="0">
                  <c:v>285.7</c:v>
                </c:pt>
                <c:pt idx="1">
                  <c:v>102.9</c:v>
                </c:pt>
                <c:pt idx="2">
                  <c:v>303.60000000000002</c:v>
                </c:pt>
              </c:numCache>
            </c:numRef>
          </c:val>
        </c:ser>
        <c:ser>
          <c:idx val="1"/>
          <c:order val="1"/>
          <c:tx>
            <c:v>theoretical 6mm stainless steel</c:v>
          </c:tx>
          <c:val>
            <c:numRef>
              <c:f>Sheet1!$B$9:$D$9</c:f>
              <c:numCache>
                <c:formatCode>General</c:formatCode>
                <c:ptCount val="3"/>
                <c:pt idx="0">
                  <c:v>298.3</c:v>
                </c:pt>
                <c:pt idx="1">
                  <c:v>107.4</c:v>
                </c:pt>
                <c:pt idx="2">
                  <c:v>298.3</c:v>
                </c:pt>
              </c:numCache>
            </c:numRef>
          </c:val>
        </c:ser>
        <c:ser>
          <c:idx val="2"/>
          <c:order val="2"/>
          <c:tx>
            <c:v>12mm stainless steel</c:v>
          </c:tx>
          <c:val>
            <c:numRef>
              <c:f>Sheet1!$B$10:$D$10</c:f>
              <c:numCache>
                <c:formatCode>General</c:formatCode>
                <c:ptCount val="3"/>
                <c:pt idx="0">
                  <c:v>600.6</c:v>
                </c:pt>
                <c:pt idx="1">
                  <c:v>219.8</c:v>
                </c:pt>
                <c:pt idx="2">
                  <c:v>232.9</c:v>
                </c:pt>
              </c:numCache>
            </c:numRef>
          </c:val>
        </c:ser>
        <c:ser>
          <c:idx val="3"/>
          <c:order val="3"/>
          <c:tx>
            <c:v>theoretical 12mm stainless steel</c:v>
          </c:tx>
          <c:val>
            <c:numRef>
              <c:f>Sheet1!$B$11:$D$11</c:f>
              <c:numCache>
                <c:formatCode>General</c:formatCode>
                <c:ptCount val="3"/>
                <c:pt idx="0">
                  <c:v>596.5</c:v>
                </c:pt>
                <c:pt idx="1">
                  <c:v>214.8</c:v>
                </c:pt>
                <c:pt idx="2">
                  <c:v>596.5</c:v>
                </c:pt>
              </c:numCache>
            </c:numRef>
          </c:val>
        </c:ser>
        <c:ser>
          <c:idx val="4"/>
          <c:order val="4"/>
          <c:tx>
            <c:v>6mm bronze</c:v>
          </c:tx>
          <c:val>
            <c:numRef>
              <c:f>Sheet1!$B$12:$D$12</c:f>
              <c:numCache>
                <c:formatCode>General</c:formatCode>
                <c:ptCount val="3"/>
                <c:pt idx="0">
                  <c:v>197.2</c:v>
                </c:pt>
                <c:pt idx="1">
                  <c:v>72.149999999999991</c:v>
                </c:pt>
                <c:pt idx="2">
                  <c:v>202</c:v>
                </c:pt>
              </c:numCache>
            </c:numRef>
          </c:val>
        </c:ser>
        <c:ser>
          <c:idx val="5"/>
          <c:order val="5"/>
          <c:tx>
            <c:v>theoretical 6mm bronze</c:v>
          </c:tx>
          <c:val>
            <c:numRef>
              <c:f>Sheet1!$B$13:$D$13</c:f>
              <c:numCache>
                <c:formatCode>General</c:formatCode>
                <c:ptCount val="3"/>
                <c:pt idx="0">
                  <c:v>198.6</c:v>
                </c:pt>
                <c:pt idx="1">
                  <c:v>71.5</c:v>
                </c:pt>
                <c:pt idx="2">
                  <c:v>198.6</c:v>
                </c:pt>
              </c:numCache>
            </c:numRef>
          </c:val>
        </c:ser>
        <c:marker val="1"/>
        <c:axId val="41250176"/>
        <c:axId val="41260544"/>
      </c:lineChart>
      <c:catAx>
        <c:axId val="412501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 dirty="0"/>
                  <a:t>holding position</a:t>
                </a:r>
                <a:endParaRPr lang="zh-TW" altLang="en-US"/>
              </a:p>
            </c:rich>
          </c:tx>
        </c:title>
        <c:majorTickMark val="none"/>
        <c:tickLblPos val="nextTo"/>
        <c:crossAx val="41260544"/>
        <c:crosses val="autoZero"/>
        <c:auto val="1"/>
        <c:lblAlgn val="ctr"/>
        <c:lblOffset val="100"/>
      </c:catAx>
      <c:valAx>
        <c:axId val="4126054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 dirty="0"/>
                  <a:t>Frequency(Hz)</a:t>
                </a:r>
                <a:endParaRPr lang="zh-TW" altLang="en-US"/>
              </a:p>
            </c:rich>
          </c:tx>
        </c:title>
        <c:numFmt formatCode="General" sourceLinked="1"/>
        <c:tickLblPos val="nextTo"/>
        <c:crossAx val="41250176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696B00-E356-4A14-9D82-65CE21588E13}" type="doc">
      <dgm:prSet loTypeId="urn:microsoft.com/office/officeart/2005/8/layout/venn1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5266185B-356B-429A-87AA-A7C00FD535CC}">
      <dgm:prSet phldrT="[文字]" custT="1"/>
      <dgm:spPr/>
      <dgm:t>
        <a:bodyPr/>
        <a:lstStyle/>
        <a:p>
          <a:pPr rtl="0"/>
          <a:r>
            <a:rPr lang="zh-TW" altLang="en-US" sz="3600" dirty="0" smtClean="0">
              <a:latin typeface="標楷體" pitchFamily="65" charset="-120"/>
              <a:ea typeface="標楷體" pitchFamily="65" charset="-120"/>
            </a:rPr>
            <a:t>劉富蘭克林</a:t>
          </a:r>
          <a:endParaRPr lang="zh-TW" altLang="en-US" sz="3600" dirty="0">
            <a:latin typeface="標楷體" pitchFamily="65" charset="-120"/>
            <a:ea typeface="標楷體" pitchFamily="65" charset="-120"/>
          </a:endParaRPr>
        </a:p>
      </dgm:t>
    </dgm:pt>
    <dgm:pt modelId="{F37F2CFB-22FD-44B1-B338-0347C20D2019}" type="parTrans" cxnId="{FF708261-6D95-4F1E-94B2-588F71415E01}">
      <dgm:prSet/>
      <dgm:spPr/>
      <dgm:t>
        <a:bodyPr/>
        <a:lstStyle/>
        <a:p>
          <a:endParaRPr lang="zh-TW" altLang="en-US"/>
        </a:p>
      </dgm:t>
    </dgm:pt>
    <dgm:pt modelId="{1E31F419-15F7-45CB-AEAB-F66639F156D7}" type="sibTrans" cxnId="{FF708261-6D95-4F1E-94B2-588F71415E01}">
      <dgm:prSet/>
      <dgm:spPr/>
      <dgm:t>
        <a:bodyPr/>
        <a:lstStyle/>
        <a:p>
          <a:endParaRPr lang="zh-TW" altLang="en-US"/>
        </a:p>
      </dgm:t>
    </dgm:pt>
    <dgm:pt modelId="{21F6657E-540E-457E-A394-39DD3CDF38A1}">
      <dgm:prSet phldrT="[文字]" custT="1"/>
      <dgm:spPr/>
      <dgm:t>
        <a:bodyPr/>
        <a:lstStyle/>
        <a:p>
          <a:pPr rtl="0"/>
          <a:r>
            <a:rPr lang="zh-TW" altLang="en-US" sz="3600" dirty="0" smtClean="0">
              <a:latin typeface="標楷體" pitchFamily="65" charset="-120"/>
              <a:ea typeface="標楷體" pitchFamily="65" charset="-120"/>
            </a:rPr>
            <a:t>儲君宇</a:t>
          </a:r>
          <a:endParaRPr lang="zh-TW" altLang="en-US" sz="3600" dirty="0">
            <a:latin typeface="標楷體" pitchFamily="65" charset="-120"/>
            <a:ea typeface="標楷體" pitchFamily="65" charset="-120"/>
          </a:endParaRPr>
        </a:p>
      </dgm:t>
    </dgm:pt>
    <dgm:pt modelId="{E815F2FC-2414-434E-8C94-826EB558CC49}" type="parTrans" cxnId="{BE534BE8-4089-4255-BD92-D0C9C1590486}">
      <dgm:prSet/>
      <dgm:spPr/>
      <dgm:t>
        <a:bodyPr/>
        <a:lstStyle/>
        <a:p>
          <a:endParaRPr lang="zh-TW" altLang="en-US"/>
        </a:p>
      </dgm:t>
    </dgm:pt>
    <dgm:pt modelId="{9492AA77-0A40-4819-8B7F-A44FBC1E7F0D}" type="sibTrans" cxnId="{BE534BE8-4089-4255-BD92-D0C9C1590486}">
      <dgm:prSet/>
      <dgm:spPr/>
      <dgm:t>
        <a:bodyPr/>
        <a:lstStyle/>
        <a:p>
          <a:endParaRPr lang="zh-TW" altLang="en-US"/>
        </a:p>
      </dgm:t>
    </dgm:pt>
    <dgm:pt modelId="{AA1F658E-3D32-4E0F-9C64-738D886EB554}">
      <dgm:prSet phldrT="[文字]" custT="1"/>
      <dgm:spPr/>
      <dgm:t>
        <a:bodyPr/>
        <a:lstStyle/>
        <a:p>
          <a:pPr rtl="0"/>
          <a:r>
            <a:rPr lang="zh-TW" altLang="en-US" sz="3600" dirty="0" smtClean="0">
              <a:latin typeface="標楷體" pitchFamily="65" charset="-120"/>
              <a:ea typeface="標楷體" pitchFamily="65" charset="-120"/>
            </a:rPr>
            <a:t>黃奕立</a:t>
          </a:r>
          <a:endParaRPr lang="zh-TW" altLang="en-US" sz="3600" dirty="0">
            <a:latin typeface="標楷體" pitchFamily="65" charset="-120"/>
            <a:ea typeface="標楷體" pitchFamily="65" charset="-120"/>
          </a:endParaRPr>
        </a:p>
      </dgm:t>
    </dgm:pt>
    <dgm:pt modelId="{FCF23032-CBD0-4B18-BFE8-C43305EA0C38}" type="parTrans" cxnId="{B5A11D9B-A920-4197-B3E0-2118A5CF0A09}">
      <dgm:prSet/>
      <dgm:spPr/>
      <dgm:t>
        <a:bodyPr/>
        <a:lstStyle/>
        <a:p>
          <a:endParaRPr lang="zh-TW" altLang="en-US"/>
        </a:p>
      </dgm:t>
    </dgm:pt>
    <dgm:pt modelId="{7BAC52B4-0524-44E6-8F1D-1D3E66C7ED20}" type="sibTrans" cxnId="{B5A11D9B-A920-4197-B3E0-2118A5CF0A09}">
      <dgm:prSet/>
      <dgm:spPr/>
      <dgm:t>
        <a:bodyPr/>
        <a:lstStyle/>
        <a:p>
          <a:endParaRPr lang="zh-TW" altLang="en-US"/>
        </a:p>
      </dgm:t>
    </dgm:pt>
    <dgm:pt modelId="{411F5BC2-E26B-406F-AD88-DCD0A75031D8}">
      <dgm:prSet phldrT="[文字]" custT="1"/>
      <dgm:spPr/>
      <dgm:t>
        <a:bodyPr/>
        <a:lstStyle/>
        <a:p>
          <a:r>
            <a:rPr lang="zh-TW" altLang="en-US" sz="3600" dirty="0" smtClean="0">
              <a:latin typeface="標楷體" pitchFamily="65" charset="-120"/>
              <a:ea typeface="標楷體" pitchFamily="65" charset="-120"/>
            </a:rPr>
            <a:t>葉星佑</a:t>
          </a:r>
          <a:endParaRPr lang="zh-TW" altLang="en-US" sz="3600" dirty="0">
            <a:latin typeface="標楷體" pitchFamily="65" charset="-120"/>
            <a:ea typeface="標楷體" pitchFamily="65" charset="-120"/>
          </a:endParaRPr>
        </a:p>
      </dgm:t>
    </dgm:pt>
    <dgm:pt modelId="{16441FBB-2739-4EDE-8210-46CEC4E37820}" type="parTrans" cxnId="{AF8A2561-08DE-4D45-A4B1-FB8654DF5EE9}">
      <dgm:prSet/>
      <dgm:spPr/>
      <dgm:t>
        <a:bodyPr/>
        <a:lstStyle/>
        <a:p>
          <a:endParaRPr lang="zh-TW" altLang="en-US"/>
        </a:p>
      </dgm:t>
    </dgm:pt>
    <dgm:pt modelId="{8437D0EE-F2E0-4D6F-9A13-AE534C79F3B2}" type="sibTrans" cxnId="{AF8A2561-08DE-4D45-A4B1-FB8654DF5EE9}">
      <dgm:prSet/>
      <dgm:spPr/>
      <dgm:t>
        <a:bodyPr/>
        <a:lstStyle/>
        <a:p>
          <a:endParaRPr lang="zh-TW" altLang="en-US"/>
        </a:p>
      </dgm:t>
    </dgm:pt>
    <dgm:pt modelId="{5D366147-FD67-4A20-9094-52590A6BAE33}">
      <dgm:prSet phldrT="[文字]" custT="1"/>
      <dgm:spPr/>
      <dgm:t>
        <a:bodyPr/>
        <a:lstStyle/>
        <a:p>
          <a:r>
            <a:rPr lang="zh-TW" altLang="en-US" sz="3600" dirty="0" smtClean="0">
              <a:latin typeface="標楷體" pitchFamily="65" charset="-120"/>
              <a:ea typeface="標楷體" pitchFamily="65" charset="-120"/>
            </a:rPr>
            <a:t>郭潔恩</a:t>
          </a:r>
          <a:endParaRPr lang="zh-TW" altLang="en-US" sz="3600" dirty="0"/>
        </a:p>
      </dgm:t>
    </dgm:pt>
    <dgm:pt modelId="{F4D55A98-FC17-42DF-B69B-15A73B2FDED9}" type="parTrans" cxnId="{A807D5C0-21E6-4D90-8027-074A49BA792E}">
      <dgm:prSet/>
      <dgm:spPr/>
      <dgm:t>
        <a:bodyPr/>
        <a:lstStyle/>
        <a:p>
          <a:endParaRPr lang="zh-TW" altLang="en-US"/>
        </a:p>
      </dgm:t>
    </dgm:pt>
    <dgm:pt modelId="{6A1C56DC-BFFA-4A2B-AE77-AEADC0DD689C}" type="sibTrans" cxnId="{A807D5C0-21E6-4D90-8027-074A49BA792E}">
      <dgm:prSet/>
      <dgm:spPr/>
      <dgm:t>
        <a:bodyPr/>
        <a:lstStyle/>
        <a:p>
          <a:endParaRPr lang="zh-TW" altLang="en-US"/>
        </a:p>
      </dgm:t>
    </dgm:pt>
    <dgm:pt modelId="{F3673FDB-2D53-4217-9842-FE4DC1CFB527}" type="pres">
      <dgm:prSet presAssocID="{25696B00-E356-4A14-9D82-65CE21588E1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8F6BE0A-746C-4ED3-B9AE-57CD82C4DFD5}" type="pres">
      <dgm:prSet presAssocID="{5266185B-356B-429A-87AA-A7C00FD535CC}" presName="circ1" presStyleLbl="vennNode1" presStyleIdx="0" presStyleCnt="5"/>
      <dgm:spPr/>
      <dgm:t>
        <a:bodyPr/>
        <a:lstStyle/>
        <a:p>
          <a:endParaRPr lang="zh-TW" altLang="en-US"/>
        </a:p>
      </dgm:t>
    </dgm:pt>
    <dgm:pt modelId="{AA060656-428B-4162-9814-8E68C18A729E}" type="pres">
      <dgm:prSet presAssocID="{5266185B-356B-429A-87AA-A7C00FD535CC}" presName="circ1Tx" presStyleLbl="revTx" presStyleIdx="0" presStyleCnt="0" custScaleX="1468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19915EA-1C7A-49FE-B583-9DA91566EF6C}" type="pres">
      <dgm:prSet presAssocID="{21F6657E-540E-457E-A394-39DD3CDF38A1}" presName="circ2" presStyleLbl="vennNode1" presStyleIdx="1" presStyleCnt="5"/>
      <dgm:spPr/>
      <dgm:t>
        <a:bodyPr/>
        <a:lstStyle/>
        <a:p>
          <a:endParaRPr lang="zh-TW" altLang="en-US"/>
        </a:p>
      </dgm:t>
    </dgm:pt>
    <dgm:pt modelId="{3F7DE55E-F8B7-4757-A3CE-BC807C95BC1A}" type="pres">
      <dgm:prSet presAssocID="{21F6657E-540E-457E-A394-39DD3CDF38A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F6977F6-4995-4BB0-B1C9-1DE175B0AC45}" type="pres">
      <dgm:prSet presAssocID="{AA1F658E-3D32-4E0F-9C64-738D886EB554}" presName="circ3" presStyleLbl="vennNode1" presStyleIdx="2" presStyleCnt="5"/>
      <dgm:spPr/>
      <dgm:t>
        <a:bodyPr/>
        <a:lstStyle/>
        <a:p>
          <a:endParaRPr lang="zh-TW" altLang="en-US"/>
        </a:p>
      </dgm:t>
    </dgm:pt>
    <dgm:pt modelId="{37C33C37-81E5-445E-9217-7ABDB20FD3D2}" type="pres">
      <dgm:prSet presAssocID="{AA1F658E-3D32-4E0F-9C64-738D886EB55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E1634C9-2DD2-47FE-B122-671EBF943307}" type="pres">
      <dgm:prSet presAssocID="{411F5BC2-E26B-406F-AD88-DCD0A75031D8}" presName="circ4" presStyleLbl="vennNode1" presStyleIdx="3" presStyleCnt="5"/>
      <dgm:spPr/>
      <dgm:t>
        <a:bodyPr/>
        <a:lstStyle/>
        <a:p>
          <a:endParaRPr lang="zh-TW" altLang="en-US"/>
        </a:p>
      </dgm:t>
    </dgm:pt>
    <dgm:pt modelId="{7D3D477A-153D-4D06-AC02-17AD08E8CBBE}" type="pres">
      <dgm:prSet presAssocID="{411F5BC2-E26B-406F-AD88-DCD0A75031D8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B2DB321-2C38-40EB-9A63-D88570DCD822}" type="pres">
      <dgm:prSet presAssocID="{5D366147-FD67-4A20-9094-52590A6BAE33}" presName="circ5" presStyleLbl="vennNode1" presStyleIdx="4" presStyleCnt="5"/>
      <dgm:spPr/>
      <dgm:t>
        <a:bodyPr/>
        <a:lstStyle/>
        <a:p>
          <a:endParaRPr lang="zh-TW" altLang="en-US"/>
        </a:p>
      </dgm:t>
    </dgm:pt>
    <dgm:pt modelId="{4B464D9F-1827-4FE7-BCB9-C78CD14E9463}" type="pres">
      <dgm:prSet presAssocID="{5D366147-FD67-4A20-9094-52590A6BAE33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5A11D9B-A920-4197-B3E0-2118A5CF0A09}" srcId="{25696B00-E356-4A14-9D82-65CE21588E13}" destId="{AA1F658E-3D32-4E0F-9C64-738D886EB554}" srcOrd="2" destOrd="0" parTransId="{FCF23032-CBD0-4B18-BFE8-C43305EA0C38}" sibTransId="{7BAC52B4-0524-44E6-8F1D-1D3E66C7ED20}"/>
    <dgm:cxn modelId="{A807D5C0-21E6-4D90-8027-074A49BA792E}" srcId="{25696B00-E356-4A14-9D82-65CE21588E13}" destId="{5D366147-FD67-4A20-9094-52590A6BAE33}" srcOrd="4" destOrd="0" parTransId="{F4D55A98-FC17-42DF-B69B-15A73B2FDED9}" sibTransId="{6A1C56DC-BFFA-4A2B-AE77-AEADC0DD689C}"/>
    <dgm:cxn modelId="{2BE45BAE-0C12-4810-A242-D3540E159F04}" type="presOf" srcId="{25696B00-E356-4A14-9D82-65CE21588E13}" destId="{F3673FDB-2D53-4217-9842-FE4DC1CFB527}" srcOrd="0" destOrd="0" presId="urn:microsoft.com/office/officeart/2005/8/layout/venn1"/>
    <dgm:cxn modelId="{FF708261-6D95-4F1E-94B2-588F71415E01}" srcId="{25696B00-E356-4A14-9D82-65CE21588E13}" destId="{5266185B-356B-429A-87AA-A7C00FD535CC}" srcOrd="0" destOrd="0" parTransId="{F37F2CFB-22FD-44B1-B338-0347C20D2019}" sibTransId="{1E31F419-15F7-45CB-AEAB-F66639F156D7}"/>
    <dgm:cxn modelId="{BE534BE8-4089-4255-BD92-D0C9C1590486}" srcId="{25696B00-E356-4A14-9D82-65CE21588E13}" destId="{21F6657E-540E-457E-A394-39DD3CDF38A1}" srcOrd="1" destOrd="0" parTransId="{E815F2FC-2414-434E-8C94-826EB558CC49}" sibTransId="{9492AA77-0A40-4819-8B7F-A44FBC1E7F0D}"/>
    <dgm:cxn modelId="{077EE72A-2D5F-4117-AC1E-5D6C94D475EE}" type="presOf" srcId="{411F5BC2-E26B-406F-AD88-DCD0A75031D8}" destId="{7D3D477A-153D-4D06-AC02-17AD08E8CBBE}" srcOrd="0" destOrd="0" presId="urn:microsoft.com/office/officeart/2005/8/layout/venn1"/>
    <dgm:cxn modelId="{AF8A2561-08DE-4D45-A4B1-FB8654DF5EE9}" srcId="{25696B00-E356-4A14-9D82-65CE21588E13}" destId="{411F5BC2-E26B-406F-AD88-DCD0A75031D8}" srcOrd="3" destOrd="0" parTransId="{16441FBB-2739-4EDE-8210-46CEC4E37820}" sibTransId="{8437D0EE-F2E0-4D6F-9A13-AE534C79F3B2}"/>
    <dgm:cxn modelId="{C7C4053B-141A-44B6-B8ED-AAE20B9F52FA}" type="presOf" srcId="{21F6657E-540E-457E-A394-39DD3CDF38A1}" destId="{3F7DE55E-F8B7-4757-A3CE-BC807C95BC1A}" srcOrd="0" destOrd="0" presId="urn:microsoft.com/office/officeart/2005/8/layout/venn1"/>
    <dgm:cxn modelId="{5BE601F9-45D0-465A-B759-F410C99D5788}" type="presOf" srcId="{5D366147-FD67-4A20-9094-52590A6BAE33}" destId="{4B464D9F-1827-4FE7-BCB9-C78CD14E9463}" srcOrd="0" destOrd="0" presId="urn:microsoft.com/office/officeart/2005/8/layout/venn1"/>
    <dgm:cxn modelId="{EA41C8DD-333A-4D34-8E23-068273895811}" type="presOf" srcId="{AA1F658E-3D32-4E0F-9C64-738D886EB554}" destId="{37C33C37-81E5-445E-9217-7ABDB20FD3D2}" srcOrd="0" destOrd="0" presId="urn:microsoft.com/office/officeart/2005/8/layout/venn1"/>
    <dgm:cxn modelId="{DF5FC79F-C3F5-49A6-A484-CEC353A31332}" type="presOf" srcId="{5266185B-356B-429A-87AA-A7C00FD535CC}" destId="{AA060656-428B-4162-9814-8E68C18A729E}" srcOrd="0" destOrd="0" presId="urn:microsoft.com/office/officeart/2005/8/layout/venn1"/>
    <dgm:cxn modelId="{273FB787-F128-4CA2-AF2D-A94534C9228E}" type="presParOf" srcId="{F3673FDB-2D53-4217-9842-FE4DC1CFB527}" destId="{28F6BE0A-746C-4ED3-B9AE-57CD82C4DFD5}" srcOrd="0" destOrd="0" presId="urn:microsoft.com/office/officeart/2005/8/layout/venn1"/>
    <dgm:cxn modelId="{2BDB3A2C-55C0-40C0-A364-35E670E06346}" type="presParOf" srcId="{F3673FDB-2D53-4217-9842-FE4DC1CFB527}" destId="{AA060656-428B-4162-9814-8E68C18A729E}" srcOrd="1" destOrd="0" presId="urn:microsoft.com/office/officeart/2005/8/layout/venn1"/>
    <dgm:cxn modelId="{5F0AF853-E709-4ABE-A472-E541B4B06ABC}" type="presParOf" srcId="{F3673FDB-2D53-4217-9842-FE4DC1CFB527}" destId="{819915EA-1C7A-49FE-B583-9DA91566EF6C}" srcOrd="2" destOrd="0" presId="urn:microsoft.com/office/officeart/2005/8/layout/venn1"/>
    <dgm:cxn modelId="{9C5B394D-4A67-4FD5-B1AF-ACD33CDDCF53}" type="presParOf" srcId="{F3673FDB-2D53-4217-9842-FE4DC1CFB527}" destId="{3F7DE55E-F8B7-4757-A3CE-BC807C95BC1A}" srcOrd="3" destOrd="0" presId="urn:microsoft.com/office/officeart/2005/8/layout/venn1"/>
    <dgm:cxn modelId="{F297D7F5-B429-466F-B9AF-FE5AE66CB89D}" type="presParOf" srcId="{F3673FDB-2D53-4217-9842-FE4DC1CFB527}" destId="{5F6977F6-4995-4BB0-B1C9-1DE175B0AC45}" srcOrd="4" destOrd="0" presId="urn:microsoft.com/office/officeart/2005/8/layout/venn1"/>
    <dgm:cxn modelId="{5CED1BCC-EDE8-4DBC-BAFB-143F1192AB91}" type="presParOf" srcId="{F3673FDB-2D53-4217-9842-FE4DC1CFB527}" destId="{37C33C37-81E5-445E-9217-7ABDB20FD3D2}" srcOrd="5" destOrd="0" presId="urn:microsoft.com/office/officeart/2005/8/layout/venn1"/>
    <dgm:cxn modelId="{BDF112B1-AA07-4EE0-8A0A-1E9E6A4BDB0C}" type="presParOf" srcId="{F3673FDB-2D53-4217-9842-FE4DC1CFB527}" destId="{1E1634C9-2DD2-47FE-B122-671EBF943307}" srcOrd="6" destOrd="0" presId="urn:microsoft.com/office/officeart/2005/8/layout/venn1"/>
    <dgm:cxn modelId="{C42AF0E4-7D9D-41E5-9CD3-A47BF10A2749}" type="presParOf" srcId="{F3673FDB-2D53-4217-9842-FE4DC1CFB527}" destId="{7D3D477A-153D-4D06-AC02-17AD08E8CBBE}" srcOrd="7" destOrd="0" presId="urn:microsoft.com/office/officeart/2005/8/layout/venn1"/>
    <dgm:cxn modelId="{3B8782A9-6629-44ED-901B-D217FC49200C}" type="presParOf" srcId="{F3673FDB-2D53-4217-9842-FE4DC1CFB527}" destId="{4B2DB321-2C38-40EB-9A63-D88570DCD822}" srcOrd="8" destOrd="0" presId="urn:microsoft.com/office/officeart/2005/8/layout/venn1"/>
    <dgm:cxn modelId="{3136D64D-64C3-4D11-93B4-B365A4A4F6DC}" type="presParOf" srcId="{F3673FDB-2D53-4217-9842-FE4DC1CFB527}" destId="{4B464D9F-1827-4FE7-BCB9-C78CD14E9463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1994D-2F65-4C3F-AAC0-A4FA34DF8D53}" type="datetimeFigureOut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6410C-B9E1-4967-A9D7-DE3DBB5A6B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8AAB6-79AE-4242-BBF9-36DB3860AD1E}" type="slidenum">
              <a:rPr lang="zh-TW" altLang="en-US" smtClean="0"/>
              <a:pPr/>
              <a:t>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410C-B9E1-4967-A9D7-DE3DBB5A6B0C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410C-B9E1-4967-A9D7-DE3DBB5A6B0C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410C-B9E1-4967-A9D7-DE3DBB5A6B0C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410C-B9E1-4967-A9D7-DE3DBB5A6B0C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410C-B9E1-4967-A9D7-DE3DBB5A6B0C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410C-B9E1-4967-A9D7-DE3DBB5A6B0C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7B6D8A-6360-4EC1-855E-EAEF0240D6D5}" type="slidenum">
              <a:rPr lang="en-US" altLang="zh-TW">
                <a:ea typeface="新細明體" charset="-120"/>
              </a:rPr>
              <a:pPr/>
              <a:t>15</a:t>
            </a:fld>
            <a:endParaRPr lang="en-US" altLang="zh-TW" dirty="0">
              <a:ea typeface="新細明體" charset="-12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7B6D8A-6360-4EC1-855E-EAEF0240D6D5}" type="slidenum">
              <a:rPr lang="en-US" altLang="zh-TW">
                <a:ea typeface="新細明體" charset="-120"/>
              </a:rPr>
              <a:pPr/>
              <a:t>16</a:t>
            </a:fld>
            <a:endParaRPr lang="en-US" altLang="zh-TW" dirty="0">
              <a:ea typeface="新細明體" charset="-12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410C-B9E1-4967-A9D7-DE3DBB5A6B0C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7B6D8A-6360-4EC1-855E-EAEF0240D6D5}" type="slidenum">
              <a:rPr lang="en-US" altLang="zh-TW">
                <a:ea typeface="新細明體" charset="-120"/>
              </a:rPr>
              <a:pPr/>
              <a:t>18</a:t>
            </a:fld>
            <a:endParaRPr lang="en-US" altLang="zh-TW" dirty="0">
              <a:ea typeface="新細明體" charset="-12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030133-4590-4B42-8E85-F7DEDF96D700}" type="slidenum">
              <a:rPr lang="en-US" altLang="zh-TW">
                <a:ea typeface="新細明體" charset="-120"/>
              </a:rPr>
              <a:pPr/>
              <a:t>1</a:t>
            </a:fld>
            <a:endParaRPr lang="en-US" altLang="zh-TW" dirty="0">
              <a:ea typeface="新細明體" charset="-12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7B6D8A-6360-4EC1-855E-EAEF0240D6D5}" type="slidenum">
              <a:rPr lang="en-US" altLang="zh-TW">
                <a:ea typeface="新細明體" charset="-120"/>
              </a:rPr>
              <a:pPr/>
              <a:t>19</a:t>
            </a:fld>
            <a:endParaRPr lang="en-US" altLang="zh-TW" dirty="0">
              <a:ea typeface="新細明體" charset="-12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410C-B9E1-4967-A9D7-DE3DBB5A6B0C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410C-B9E1-4967-A9D7-DE3DBB5A6B0C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410C-B9E1-4967-A9D7-DE3DBB5A6B0C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1361AF-BB45-44BD-963D-F8B2C2D2E0CF}" type="slidenum">
              <a:rPr lang="en-US" altLang="zh-TW">
                <a:ea typeface="新細明體" charset="-120"/>
              </a:rPr>
              <a:pPr/>
              <a:t>26</a:t>
            </a:fld>
            <a:endParaRPr lang="en-US" altLang="zh-TW" dirty="0">
              <a:ea typeface="新細明體" charset="-12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7B6D8A-6360-4EC1-855E-EAEF0240D6D5}" type="slidenum">
              <a:rPr lang="en-US" altLang="zh-TW">
                <a:ea typeface="新細明體" charset="-120"/>
              </a:rPr>
              <a:pPr/>
              <a:t>2</a:t>
            </a:fld>
            <a:endParaRPr lang="en-US" altLang="zh-TW" dirty="0">
              <a:ea typeface="新細明體" charset="-12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7B6D8A-6360-4EC1-855E-EAEF0240D6D5}" type="slidenum">
              <a:rPr lang="en-US" altLang="zh-TW">
                <a:ea typeface="新細明體" charset="-120"/>
              </a:rPr>
              <a:pPr/>
              <a:t>3</a:t>
            </a:fld>
            <a:endParaRPr lang="en-US" altLang="zh-TW" dirty="0">
              <a:ea typeface="新細明體" charset="-12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7B6D8A-6360-4EC1-855E-EAEF0240D6D5}" type="slidenum">
              <a:rPr lang="en-US" altLang="zh-TW">
                <a:ea typeface="新細明體" charset="-120"/>
              </a:rPr>
              <a:pPr/>
              <a:t>4</a:t>
            </a:fld>
            <a:endParaRPr lang="en-US" altLang="zh-TW" dirty="0">
              <a:ea typeface="新細明體" charset="-12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7B6D8A-6360-4EC1-855E-EAEF0240D6D5}" type="slidenum">
              <a:rPr lang="en-US" altLang="zh-TW">
                <a:ea typeface="新細明體" charset="-120"/>
              </a:rPr>
              <a:pPr/>
              <a:t>5</a:t>
            </a:fld>
            <a:endParaRPr lang="en-US" altLang="zh-TW" dirty="0">
              <a:ea typeface="新細明體" charset="-12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410C-B9E1-4967-A9D7-DE3DBB5A6B0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410C-B9E1-4967-A9D7-DE3DBB5A6B0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410C-B9E1-4967-A9D7-DE3DBB5A6B0C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TEMPLATE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5720" y="-24"/>
            <a:ext cx="8572560" cy="5715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000108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CF7FD-8147-43C0-BAF4-BBA5435D3047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A81C-2141-4765-BB6A-4593134A10B5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4656-8FDC-4825-A3A6-1F38223812F6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Cove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0"/>
            <a:ext cx="7620000" cy="5715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62597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1C92-A442-408F-9947-1067F3D3A260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B7B97-F82F-407E-8697-38CFD65C59F4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F6D0-D2CC-4A23-BA14-2C8176AF1CD2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28F0-2B3A-455D-A9DA-99994BD0763D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D508B-6AC0-4C9C-AAF1-7E27339DD4C9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A1B3-794A-4262-925E-12F1C5131CE9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3F8E-93BC-45D1-B2C8-349B89DD2792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72A49-54FB-41A1-935E-2063A30AEBD8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61C92-A442-408F-9947-1067F3D3A260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71D44-F372-4680-9B39-172ACEE3293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 descr="Font1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jpeg"/><Relationship Id="rId5" Type="http://schemas.openxmlformats.org/officeDocument/2006/relationships/oleObject" Target="../embeddings/oleObject31.bin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685800" y="4419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zh-TW" sz="9600" b="1" dirty="0" smtClean="0"/>
              <a:t>Report 13</a:t>
            </a:r>
            <a:r>
              <a:rPr lang="en-US" altLang="zh-TW" sz="9600" dirty="0" smtClean="0"/>
              <a:t> </a:t>
            </a:r>
            <a:br>
              <a:rPr lang="en-US" altLang="zh-TW" sz="9600" dirty="0" smtClean="0"/>
            </a:br>
            <a:r>
              <a:rPr lang="en-US" altLang="zh-TW" sz="6600" b="1" dirty="0" smtClean="0"/>
              <a:t>Shrieking rod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595282" y="5943600"/>
            <a:ext cx="793911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2400" b="1" dirty="0" smtClean="0">
                <a:ln>
                  <a:solidFill>
                    <a:schemeClr val="tx1"/>
                  </a:solidFill>
                </a:ln>
                <a:latin typeface="標楷體" pitchFamily="65" charset="-120"/>
                <a:ea typeface="標楷體" pitchFamily="65" charset="-120"/>
              </a:rPr>
              <a:t>知物達理隊</a:t>
            </a:r>
            <a:endParaRPr lang="en-US" altLang="zh-TW" sz="2400" b="1" dirty="0" smtClean="0">
              <a:ln>
                <a:solidFill>
                  <a:schemeClr val="tx1"/>
                </a:solidFill>
              </a:ln>
              <a:latin typeface="標楷體" pitchFamily="65" charset="-120"/>
              <a:ea typeface="標楷體" pitchFamily="65" charset="-120"/>
            </a:endParaRPr>
          </a:p>
          <a:p>
            <a:pPr lvl="0" algn="ctr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劉富蘭克林 儲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君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宇 葉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星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佑 黃奕立 郭潔恩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lvl="0"/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Dynamics</a:t>
            </a:r>
          </a:p>
          <a:p>
            <a:r>
              <a:rPr lang="en-US" dirty="0" smtClean="0"/>
              <a:t>If we consider a shearing force     on the end of          in a state of equilibrium :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 dirty="0" smtClean="0"/>
              <a:t>Introduction</a:t>
            </a:r>
          </a:p>
        </p:txBody>
      </p:sp>
      <p:graphicFrame>
        <p:nvGraphicFramePr>
          <p:cNvPr id="108546" name="Object 2"/>
          <p:cNvGraphicFramePr>
            <a:graphicFrameLocks noChangeAspect="1"/>
          </p:cNvGraphicFramePr>
          <p:nvPr/>
        </p:nvGraphicFramePr>
        <p:xfrm>
          <a:off x="5929322" y="2143116"/>
          <a:ext cx="500063" cy="571500"/>
        </p:xfrm>
        <a:graphic>
          <a:graphicData uri="http://schemas.openxmlformats.org/presentationml/2006/ole">
            <p:oleObj spid="_x0000_s108546" name="Equation" r:id="rId4" imgW="164885" imgH="164885" progId="Equation.DSMT4">
              <p:embed/>
            </p:oleObj>
          </a:graphicData>
        </a:graphic>
      </p:graphicFrame>
      <p:graphicFrame>
        <p:nvGraphicFramePr>
          <p:cNvPr id="108547" name="Object 3"/>
          <p:cNvGraphicFramePr>
            <a:graphicFrameLocks noChangeAspect="1"/>
          </p:cNvGraphicFramePr>
          <p:nvPr/>
        </p:nvGraphicFramePr>
        <p:xfrm>
          <a:off x="1285852" y="2643182"/>
          <a:ext cx="928687" cy="571500"/>
        </p:xfrm>
        <a:graphic>
          <a:graphicData uri="http://schemas.openxmlformats.org/presentationml/2006/ole">
            <p:oleObj spid="_x0000_s108547" name="Equation" r:id="rId5" imgW="190335" imgH="177646" progId="Equation.DSMT4">
              <p:embed/>
            </p:oleObj>
          </a:graphicData>
        </a:graphic>
      </p:graphicFrame>
      <p:graphicFrame>
        <p:nvGraphicFramePr>
          <p:cNvPr id="10" name="Object 1"/>
          <p:cNvGraphicFramePr>
            <a:graphicFrameLocks noChangeAspect="1"/>
          </p:cNvGraphicFramePr>
          <p:nvPr/>
        </p:nvGraphicFramePr>
        <p:xfrm>
          <a:off x="6243159" y="2786058"/>
          <a:ext cx="2472245" cy="3000396"/>
        </p:xfrm>
        <a:graphic>
          <a:graphicData uri="http://schemas.openxmlformats.org/presentationml/2006/ole">
            <p:oleObj spid="_x0000_s108548" name="點陣圖影像" r:id="rId6" imgW="2657846" imgH="3067478" progId="PBrush">
              <p:embed/>
            </p:oleObj>
          </a:graphicData>
        </a:graphic>
      </p:graphicFrame>
      <p:graphicFrame>
        <p:nvGraphicFramePr>
          <p:cNvPr id="108549" name="Object 5"/>
          <p:cNvGraphicFramePr>
            <a:graphicFrameLocks noChangeAspect="1"/>
          </p:cNvGraphicFramePr>
          <p:nvPr/>
        </p:nvGraphicFramePr>
        <p:xfrm>
          <a:off x="928662" y="3500438"/>
          <a:ext cx="2928958" cy="684903"/>
        </p:xfrm>
        <a:graphic>
          <a:graphicData uri="http://schemas.openxmlformats.org/presentationml/2006/ole">
            <p:oleObj spid="_x0000_s108549" name="Equation" r:id="rId7" imgW="748975" imgH="177723" progId="Equation.DSMT4">
              <p:embed/>
            </p:oleObj>
          </a:graphicData>
        </a:graphic>
      </p:graphicFrame>
      <p:graphicFrame>
        <p:nvGraphicFramePr>
          <p:cNvPr id="108550" name="Object 6"/>
          <p:cNvGraphicFramePr>
            <a:graphicFrameLocks noChangeAspect="1"/>
          </p:cNvGraphicFramePr>
          <p:nvPr/>
        </p:nvGraphicFramePr>
        <p:xfrm>
          <a:off x="928662" y="4500570"/>
          <a:ext cx="4808537" cy="1428750"/>
        </p:xfrm>
        <a:graphic>
          <a:graphicData uri="http://schemas.openxmlformats.org/presentationml/2006/ole">
            <p:oleObj spid="_x0000_s108550" name="Equation" r:id="rId8" imgW="1397000" imgH="4191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572164"/>
          </a:xfrm>
        </p:spPr>
        <p:txBody>
          <a:bodyPr>
            <a:normAutofit/>
          </a:bodyPr>
          <a:lstStyle/>
          <a:p>
            <a:r>
              <a:rPr lang="en-US" dirty="0" smtClean="0"/>
              <a:t>The differential equation of the motion of the bar: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General solution: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892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 dirty="0" smtClean="0"/>
              <a:t>Introduction</a:t>
            </a:r>
          </a:p>
        </p:txBody>
      </p:sp>
      <p:graphicFrame>
        <p:nvGraphicFramePr>
          <p:cNvPr id="111619" name="Object 3"/>
          <p:cNvGraphicFramePr>
            <a:graphicFrameLocks noChangeAspect="1"/>
          </p:cNvGraphicFramePr>
          <p:nvPr/>
        </p:nvGraphicFramePr>
        <p:xfrm>
          <a:off x="857224" y="1571612"/>
          <a:ext cx="4037013" cy="1500188"/>
        </p:xfrm>
        <a:graphic>
          <a:graphicData uri="http://schemas.openxmlformats.org/presentationml/2006/ole">
            <p:oleObj spid="_x0000_s111619" name="Equation" r:id="rId4" imgW="1180588" imgH="444307" progId="Equation.DSMT4">
              <p:embed/>
            </p:oleObj>
          </a:graphicData>
        </a:graphic>
      </p:graphicFrame>
      <p:graphicFrame>
        <p:nvGraphicFramePr>
          <p:cNvPr id="111620" name="Object 4"/>
          <p:cNvGraphicFramePr>
            <a:graphicFrameLocks noChangeAspect="1"/>
          </p:cNvGraphicFramePr>
          <p:nvPr/>
        </p:nvGraphicFramePr>
        <p:xfrm>
          <a:off x="142844" y="3357562"/>
          <a:ext cx="9001156" cy="622917"/>
        </p:xfrm>
        <a:graphic>
          <a:graphicData uri="http://schemas.openxmlformats.org/presentationml/2006/ole">
            <p:oleObj spid="_x0000_s111620" name="Equation" r:id="rId5" imgW="3581400" imgH="254000" progId="Equation.DSMT4">
              <p:embed/>
            </p:oleObj>
          </a:graphicData>
        </a:graphic>
      </p:graphicFrame>
      <p:sp>
        <p:nvSpPr>
          <p:cNvPr id="10" name="矩形 9"/>
          <p:cNvSpPr/>
          <p:nvPr/>
        </p:nvSpPr>
        <p:spPr>
          <a:xfrm>
            <a:off x="428596" y="3987233"/>
            <a:ext cx="80724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3200" dirty="0" smtClean="0"/>
              <a:t>  Predicted frequency:</a:t>
            </a:r>
            <a:endParaRPr lang="zh-TW" altLang="en-US" dirty="0"/>
          </a:p>
        </p:txBody>
      </p:sp>
      <p:graphicFrame>
        <p:nvGraphicFramePr>
          <p:cNvPr id="111621" name="Object 5"/>
          <p:cNvGraphicFramePr>
            <a:graphicFrameLocks noChangeAspect="1"/>
          </p:cNvGraphicFramePr>
          <p:nvPr/>
        </p:nvGraphicFramePr>
        <p:xfrm>
          <a:off x="571472" y="4572008"/>
          <a:ext cx="6670675" cy="1490663"/>
        </p:xfrm>
        <a:graphic>
          <a:graphicData uri="http://schemas.openxmlformats.org/presentationml/2006/ole">
            <p:oleObj spid="_x0000_s111621" name="Equation" r:id="rId6" imgW="2184120" imgH="495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42919"/>
            <a:ext cx="8229600" cy="450059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a stainless steel rod (S347) with a length 1m and diameter 0.6 cm, and plugging in actual data, the first harmonic predicted is:</a:t>
            </a:r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r>
              <a:rPr lang="en-US" altLang="zh-TW" dirty="0" smtClean="0"/>
              <a:t>second harmonic predicted: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Third harmonic predicted: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9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 dirty="0" smtClean="0"/>
              <a:t>Introduction</a:t>
            </a:r>
          </a:p>
        </p:txBody>
      </p:sp>
      <p:graphicFrame>
        <p:nvGraphicFramePr>
          <p:cNvPr id="113666" name="Object 2"/>
          <p:cNvGraphicFramePr>
            <a:graphicFrameLocks noChangeAspect="1"/>
          </p:cNvGraphicFramePr>
          <p:nvPr/>
        </p:nvGraphicFramePr>
        <p:xfrm>
          <a:off x="971551" y="1857364"/>
          <a:ext cx="4386267" cy="1337008"/>
        </p:xfrm>
        <a:graphic>
          <a:graphicData uri="http://schemas.openxmlformats.org/presentationml/2006/ole">
            <p:oleObj spid="_x0000_s113666" name="Equation" r:id="rId4" imgW="2095200" imgH="647640" progId="Equation.DSMT4">
              <p:embed/>
            </p:oleObj>
          </a:graphicData>
        </a:graphic>
      </p:graphicFrame>
      <p:graphicFrame>
        <p:nvGraphicFramePr>
          <p:cNvPr id="113668" name="Object 4"/>
          <p:cNvGraphicFramePr>
            <a:graphicFrameLocks noChangeAspect="1"/>
          </p:cNvGraphicFramePr>
          <p:nvPr/>
        </p:nvGraphicFramePr>
        <p:xfrm>
          <a:off x="957267" y="3265122"/>
          <a:ext cx="4686303" cy="1378324"/>
        </p:xfrm>
        <a:graphic>
          <a:graphicData uri="http://schemas.openxmlformats.org/presentationml/2006/ole">
            <p:oleObj spid="_x0000_s113668" name="Equation" r:id="rId5" imgW="2171520" imgH="647640" progId="Equation.DSMT4">
              <p:embed/>
            </p:oleObj>
          </a:graphicData>
        </a:graphic>
      </p:graphicFrame>
      <p:graphicFrame>
        <p:nvGraphicFramePr>
          <p:cNvPr id="113669" name="Object 5"/>
          <p:cNvGraphicFramePr>
            <a:graphicFrameLocks noChangeAspect="1"/>
          </p:cNvGraphicFramePr>
          <p:nvPr/>
        </p:nvGraphicFramePr>
        <p:xfrm>
          <a:off x="928662" y="4857760"/>
          <a:ext cx="4643470" cy="1311331"/>
        </p:xfrm>
        <a:graphic>
          <a:graphicData uri="http://schemas.openxmlformats.org/presentationml/2006/ole">
            <p:oleObj spid="_x0000_s113669" name="Equation" r:id="rId6" imgW="2260440" imgH="647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內容版面配置區 2"/>
          <p:cNvSpPr txBox="1">
            <a:spLocks/>
          </p:cNvSpPr>
          <p:nvPr/>
        </p:nvSpPr>
        <p:spPr>
          <a:xfrm>
            <a:off x="485804" y="428604"/>
            <a:ext cx="8229600" cy="450059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3200" dirty="0" smtClean="0"/>
              <a:t>For an bronze rod of the same specifications, the predicted first harmonic is:</a:t>
            </a:r>
            <a:endParaRPr lang="zh-TW" alt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harmonic predicted: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harmonic predicted: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14338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 dirty="0" smtClean="0"/>
              <a:t>Introduction</a:t>
            </a:r>
          </a:p>
        </p:txBody>
      </p:sp>
      <p:graphicFrame>
        <p:nvGraphicFramePr>
          <p:cNvPr id="114690" name="Object 2"/>
          <p:cNvGraphicFramePr>
            <a:graphicFrameLocks noChangeAspect="1"/>
          </p:cNvGraphicFramePr>
          <p:nvPr/>
        </p:nvGraphicFramePr>
        <p:xfrm>
          <a:off x="571472" y="2840077"/>
          <a:ext cx="4500594" cy="1374741"/>
        </p:xfrm>
        <a:graphic>
          <a:graphicData uri="http://schemas.openxmlformats.org/presentationml/2006/ole">
            <p:oleObj spid="_x0000_s114690" name="Equation" r:id="rId4" imgW="2095200" imgH="647640" progId="Equation.DSMT4">
              <p:embed/>
            </p:oleObj>
          </a:graphicData>
        </a:graphic>
      </p:graphicFrame>
      <p:graphicFrame>
        <p:nvGraphicFramePr>
          <p:cNvPr id="114691" name="Object 3"/>
          <p:cNvGraphicFramePr>
            <a:graphicFrameLocks noChangeAspect="1"/>
          </p:cNvGraphicFramePr>
          <p:nvPr/>
        </p:nvGraphicFramePr>
        <p:xfrm>
          <a:off x="571472" y="1285860"/>
          <a:ext cx="4286280" cy="1358714"/>
        </p:xfrm>
        <a:graphic>
          <a:graphicData uri="http://schemas.openxmlformats.org/presentationml/2006/ole">
            <p:oleObj spid="_x0000_s114691" name="Equation" r:id="rId5" imgW="2019240" imgH="647640" progId="Equation.DSMT4">
              <p:embed/>
            </p:oleObj>
          </a:graphicData>
        </a:graphic>
      </p:graphicFrame>
      <p:graphicFrame>
        <p:nvGraphicFramePr>
          <p:cNvPr id="114692" name="Object 4"/>
          <p:cNvGraphicFramePr>
            <a:graphicFrameLocks noChangeAspect="1"/>
          </p:cNvGraphicFramePr>
          <p:nvPr/>
        </p:nvGraphicFramePr>
        <p:xfrm>
          <a:off x="500034" y="4357694"/>
          <a:ext cx="5072098" cy="1452560"/>
        </p:xfrm>
        <a:graphic>
          <a:graphicData uri="http://schemas.openxmlformats.org/presentationml/2006/ole">
            <p:oleObj spid="_x0000_s114692" name="Equation" r:id="rId6" imgW="2234880" imgH="647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03235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2. Longitudinal waves: </a:t>
            </a:r>
          </a:p>
          <a:p>
            <a:r>
              <a:rPr lang="en-US" dirty="0" smtClean="0"/>
              <a:t>Frequency depends on</a:t>
            </a:r>
          </a:p>
          <a:p>
            <a:r>
              <a:rPr lang="en-US" dirty="0" smtClean="0"/>
              <a:t>length of rod allowed to vibrate.</a:t>
            </a:r>
          </a:p>
          <a:p>
            <a:r>
              <a:rPr lang="en-US" altLang="zh-TW" dirty="0" smtClean="0"/>
              <a:t>The speed of sound in the longitudinal direction.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1433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 dirty="0" smtClean="0"/>
              <a:t>Introduction</a:t>
            </a: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82" y="285728"/>
            <a:ext cx="1484323" cy="344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內容版面配置區 2"/>
          <p:cNvSpPr txBox="1">
            <a:spLocks/>
          </p:cNvSpPr>
          <p:nvPr/>
        </p:nvSpPr>
        <p:spPr>
          <a:xfrm>
            <a:off x="428596" y="3071810"/>
            <a:ext cx="8229600" cy="26146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Unfixed ends: antinodes of the standing wave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Length of the rod is a multiple of a half of the wavelength:             .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73057" name="Object 1"/>
          <p:cNvGraphicFramePr>
            <a:graphicFrameLocks noChangeAspect="1"/>
          </p:cNvGraphicFramePr>
          <p:nvPr/>
        </p:nvGraphicFramePr>
        <p:xfrm>
          <a:off x="2928926" y="4071942"/>
          <a:ext cx="1049338" cy="914400"/>
        </p:xfrm>
        <a:graphic>
          <a:graphicData uri="http://schemas.openxmlformats.org/presentationml/2006/ole">
            <p:oleObj spid="_x0000_s173057" name="Equation" r:id="rId5" imgW="444307" imgH="393529" progId="Equation.DSMT4">
              <p:embed/>
            </p:oleObj>
          </a:graphicData>
        </a:graphic>
      </p:graphicFrame>
      <p:pic>
        <p:nvPicPr>
          <p:cNvPr id="173058" name="Picture 2" descr="harmonic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9124" y="4158074"/>
            <a:ext cx="2714644" cy="2699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5858"/>
          </a:xfrm>
        </p:spPr>
        <p:txBody>
          <a:bodyPr/>
          <a:lstStyle/>
          <a:p>
            <a:r>
              <a:rPr lang="en-US" altLang="zh-TW" dirty="0" smtClean="0"/>
              <a:t>Velocity of longitudinal wave</a:t>
            </a:r>
            <a:br>
              <a:rPr lang="en-US" altLang="zh-TW" dirty="0" smtClean="0"/>
            </a:br>
            <a:r>
              <a:rPr lang="en-US" altLang="zh-TW" dirty="0" smtClean="0"/>
              <a:t>                     ,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 dirty="0" smtClean="0"/>
              <a:t>Introduction</a:t>
            </a:r>
          </a:p>
        </p:txBody>
      </p:sp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928663" y="2143117"/>
          <a:ext cx="1428760" cy="612326"/>
        </p:xfrm>
        <a:graphic>
          <a:graphicData uri="http://schemas.openxmlformats.org/presentationml/2006/ole">
            <p:oleObj spid="_x0000_s116738" name="Equation" r:id="rId4" imgW="469696" imgH="203112" progId="Equation.DSMT4">
              <p:embed/>
            </p:oleObj>
          </a:graphicData>
        </a:graphic>
      </p:graphicFrame>
      <p:sp>
        <p:nvSpPr>
          <p:cNvPr id="8" name="內容版面配置區 2"/>
          <p:cNvSpPr txBox="1">
            <a:spLocks/>
          </p:cNvSpPr>
          <p:nvPr/>
        </p:nvSpPr>
        <p:spPr>
          <a:xfrm>
            <a:off x="500034" y="3100398"/>
            <a:ext cx="8229600" cy="1185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857224" y="2857496"/>
          <a:ext cx="2071679" cy="1117452"/>
        </p:xfrm>
        <a:graphic>
          <a:graphicData uri="http://schemas.openxmlformats.org/presentationml/2006/ole">
            <p:oleObj spid="_x0000_s116740" name="Equation" r:id="rId5" imgW="723586" imgH="393529" progId="Equation.DSMT4">
              <p:embed/>
            </p:oleObj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714348" y="3929066"/>
            <a:ext cx="7572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The shorter the vibrating length, the higher the frequency produced.</a:t>
            </a:r>
            <a:endParaRPr lang="zh-TW" altLang="en-US" sz="2800" dirty="0"/>
          </a:p>
        </p:txBody>
      </p:sp>
      <p:graphicFrame>
        <p:nvGraphicFramePr>
          <p:cNvPr id="116741" name="Object 5"/>
          <p:cNvGraphicFramePr>
            <a:graphicFrameLocks noChangeAspect="1"/>
          </p:cNvGraphicFramePr>
          <p:nvPr/>
        </p:nvGraphicFramePr>
        <p:xfrm>
          <a:off x="3143240" y="2048225"/>
          <a:ext cx="928694" cy="809271"/>
        </p:xfrm>
        <a:graphic>
          <a:graphicData uri="http://schemas.openxmlformats.org/presentationml/2006/ole">
            <p:oleObj spid="_x0000_s116741" name="Equation" r:id="rId6" imgW="444307" imgH="393529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/>
              <a:t>Experiment Setup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1582743"/>
            <a:ext cx="6991338" cy="4632339"/>
          </a:xfrm>
        </p:spPr>
        <p:txBody>
          <a:bodyPr>
            <a:noAutofit/>
          </a:bodyPr>
          <a:lstStyle/>
          <a:p>
            <a:r>
              <a:rPr lang="en-US" dirty="0" smtClean="0"/>
              <a:t>Rods</a:t>
            </a:r>
          </a:p>
          <a:p>
            <a:r>
              <a:rPr lang="en-US" dirty="0" smtClean="0"/>
              <a:t>Mallet</a:t>
            </a:r>
          </a:p>
          <a:p>
            <a:r>
              <a:rPr lang="en-US" dirty="0" smtClean="0"/>
              <a:t>Oscilloscope and</a:t>
            </a:r>
            <a:br>
              <a:rPr lang="en-US" dirty="0" smtClean="0"/>
            </a:br>
            <a:r>
              <a:rPr lang="en-US" dirty="0" smtClean="0"/>
              <a:t>computer</a:t>
            </a:r>
            <a:endParaRPr lang="zh-TW" altLang="en-US" dirty="0" smtClean="0"/>
          </a:p>
          <a:p>
            <a:pPr lvl="0"/>
            <a:endParaRPr lang="en-US" altLang="zh-TW" dirty="0" smtClean="0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61C3-BF94-459D-BB3F-3815519EAEE2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AF7A-37A2-4B08-A88E-AB2C5F44D030}" type="slidenum">
              <a:rPr lang="zh-TW" altLang="en-US" smtClean="0"/>
              <a:pPr/>
              <a:t>15</a:t>
            </a:fld>
            <a:endParaRPr lang="zh-TW" altLang="en-US"/>
          </a:p>
        </p:txBody>
      </p:sp>
      <p:pic>
        <p:nvPicPr>
          <p:cNvPr id="10" name="Picture 1" descr="DSCF82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1285093"/>
            <a:ext cx="5643602" cy="4215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85776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Experiment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642918"/>
            <a:ext cx="8001056" cy="6215082"/>
          </a:xfrm>
        </p:spPr>
        <p:txBody>
          <a:bodyPr>
            <a:noAutofit/>
          </a:bodyPr>
          <a:lstStyle/>
          <a:p>
            <a:r>
              <a:rPr lang="en-US" sz="2800" dirty="0" smtClean="0"/>
              <a:t>Parameters:</a:t>
            </a:r>
            <a:endParaRPr lang="zh-TW" altLang="en-US" sz="2800" dirty="0" smtClean="0"/>
          </a:p>
          <a:p>
            <a:pPr lvl="0"/>
            <a:r>
              <a:rPr lang="en-US" sz="2800" dirty="0" smtClean="0"/>
              <a:t>Rod material:</a:t>
            </a:r>
          </a:p>
          <a:p>
            <a:pPr lvl="1"/>
            <a:r>
              <a:rPr lang="en-US" altLang="zh-TW" dirty="0" smtClean="0"/>
              <a:t>Stainless steel</a:t>
            </a:r>
          </a:p>
          <a:p>
            <a:pPr lvl="1"/>
            <a:r>
              <a:rPr lang="en-US" altLang="zh-TW" dirty="0" smtClean="0"/>
              <a:t>Bronze</a:t>
            </a:r>
          </a:p>
          <a:p>
            <a:pPr lvl="0"/>
            <a:r>
              <a:rPr lang="en-US" sz="2800" dirty="0" smtClean="0"/>
              <a:t>Rod diameter:</a:t>
            </a:r>
          </a:p>
          <a:p>
            <a:pPr lvl="1"/>
            <a:r>
              <a:rPr lang="en-US" altLang="zh-TW" dirty="0" smtClean="0"/>
              <a:t>50cm, 6mm stainless steel rod</a:t>
            </a:r>
          </a:p>
          <a:p>
            <a:pPr lvl="1"/>
            <a:r>
              <a:rPr lang="en-US" altLang="zh-TW" dirty="0" smtClean="0"/>
              <a:t>50cm ,12mm stainless steel rod</a:t>
            </a:r>
            <a:endParaRPr lang="zh-TW" altLang="en-US" dirty="0" smtClean="0"/>
          </a:p>
          <a:p>
            <a:pPr lvl="0"/>
            <a:r>
              <a:rPr lang="en-US" sz="2800" dirty="0" smtClean="0"/>
              <a:t>Rod length:</a:t>
            </a:r>
          </a:p>
          <a:p>
            <a:pPr lvl="1"/>
            <a:r>
              <a:rPr lang="en-US" altLang="zh-TW" dirty="0" smtClean="0"/>
              <a:t>40cm stainless steel, bronze rods</a:t>
            </a:r>
          </a:p>
          <a:p>
            <a:pPr lvl="1"/>
            <a:r>
              <a:rPr lang="en-US" altLang="zh-TW" dirty="0" smtClean="0"/>
              <a:t>50cm stainless steel , bronze rods</a:t>
            </a:r>
          </a:p>
          <a:p>
            <a:pPr lvl="1"/>
            <a:r>
              <a:rPr lang="en-US" altLang="zh-TW" dirty="0" smtClean="0"/>
              <a:t>90cm stainless steel , bronze rods</a:t>
            </a:r>
          </a:p>
          <a:p>
            <a:pPr lvl="0"/>
            <a:endParaRPr lang="en-US" sz="1800" dirty="0" smtClean="0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BE60-6D99-46EA-A2E4-3A0EEF52C0DE}" type="datetime1">
              <a:rPr lang="zh-TW" altLang="en-US" smtClean="0"/>
              <a:pPr/>
              <a:t>2010/3/28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AF7A-37A2-4B08-A88E-AB2C5F44D030}" type="slidenum">
              <a:rPr lang="zh-TW" altLang="en-US" smtClean="0"/>
              <a:pPr/>
              <a:t>16</a:t>
            </a:fld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5143504" y="642918"/>
            <a:ext cx="492922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altLang="zh-TW" sz="2800" dirty="0" smtClean="0"/>
              <a:t>Position of holding rod: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2800" dirty="0" smtClean="0"/>
              <a:t>half length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2800" dirty="0" smtClean="0"/>
              <a:t>quarter length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2800" dirty="0" smtClean="0"/>
              <a:t>sixth length</a:t>
            </a:r>
          </a:p>
          <a:p>
            <a:pPr lvl="0">
              <a:buFont typeface="Arial" pitchFamily="34" charset="0"/>
              <a:buChar char="•"/>
            </a:pPr>
            <a:r>
              <a:rPr lang="en-US" altLang="zh-TW" sz="2800" dirty="0" smtClean="0"/>
              <a:t>Method of hitting rod: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2800" dirty="0" smtClean="0"/>
              <a:t>Hit across rod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2800" dirty="0" smtClean="0"/>
              <a:t>Hit  along rod</a:t>
            </a:r>
            <a:endParaRPr lang="zh-TW" altLang="en-US" sz="2800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17</a:t>
            </a:fld>
            <a:endParaRPr lang="zh-TW" alt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 dirty="0" smtClean="0"/>
              <a:t>Introduction</a:t>
            </a:r>
          </a:p>
        </p:txBody>
      </p:sp>
      <p:pic>
        <p:nvPicPr>
          <p:cNvPr id="7" name="圖片 6" descr="Shrieking rod Fig3.jpg"/>
          <p:cNvPicPr>
            <a:picLocks noChangeAspect="1"/>
          </p:cNvPicPr>
          <p:nvPr/>
        </p:nvPicPr>
        <p:blipFill>
          <a:blip r:embed="rId3" cstate="print"/>
          <a:srcRect b="6985"/>
          <a:stretch>
            <a:fillRect/>
          </a:stretch>
        </p:blipFill>
        <p:spPr>
          <a:xfrm>
            <a:off x="1071538" y="1285860"/>
            <a:ext cx="7153298" cy="500066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/>
              <a:t>Experiment</a:t>
            </a:r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53B-9D1B-43CF-9E43-46C0234D41E2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AF7A-37A2-4B08-A88E-AB2C5F44D030}" type="slidenum">
              <a:rPr lang="zh-TW" altLang="en-US" smtClean="0"/>
              <a:pPr/>
              <a:t>18</a:t>
            </a:fld>
            <a:endParaRPr lang="zh-TW" altLang="en-US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" name="Object 1"/>
          <p:cNvGraphicFramePr>
            <a:graphicFrameLocks noChangeAspect="1"/>
          </p:cNvGraphicFramePr>
          <p:nvPr/>
        </p:nvGraphicFramePr>
        <p:xfrm>
          <a:off x="1285852" y="1357298"/>
          <a:ext cx="6184933" cy="3786214"/>
        </p:xfrm>
        <a:graphic>
          <a:graphicData uri="http://schemas.openxmlformats.org/presentationml/2006/ole">
            <p:oleObj spid="_x0000_s48129" name="Picture" r:id="rId4" imgW="2506977" imgH="1527562" progId="Word.Picture.8">
              <p:embed/>
            </p:oleObj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714348" y="5167153"/>
            <a:ext cx="7224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Waveform data of 6mm bronze rod held at half point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 smtClean="0"/>
              <a:t>Problem # 13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421562" cy="411480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Shrieking rod</a:t>
            </a:r>
          </a:p>
          <a:p>
            <a:r>
              <a:rPr lang="en-US" sz="3600" i="1" dirty="0" smtClean="0"/>
              <a:t>A metal rod is held between two fingers and hit. Investigate how the sound produced depends on the position of holding and hitting the rod?</a:t>
            </a:r>
            <a:r>
              <a:rPr lang="en-US" sz="3600" b="1" i="1" dirty="0" smtClean="0"/>
              <a:t>  </a:t>
            </a:r>
            <a:endParaRPr lang="zh-TW" altLang="en-US" sz="3600" i="1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E5AD6-693A-4986-9C32-021725AD33B7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AF7A-37A2-4B08-A88E-AB2C5F44D03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5D0B-609D-4BA3-95C2-439F5FB728D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AF7A-37A2-4B08-A88E-AB2C5F44D030}" type="slidenum">
              <a:rPr lang="zh-TW" altLang="en-US" smtClean="0"/>
              <a:pPr/>
              <a:t>19</a:t>
            </a:fld>
            <a:endParaRPr lang="zh-TW" altLang="en-US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5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8252" y="1285001"/>
            <a:ext cx="6215106" cy="3868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文字方塊 13"/>
          <p:cNvSpPr txBox="1"/>
          <p:nvPr/>
        </p:nvSpPr>
        <p:spPr>
          <a:xfrm>
            <a:off x="1438252" y="5367350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Fourier transform for waveform data, with main peak at 17.0, representing 3400 Hz</a:t>
            </a:r>
            <a:endParaRPr lang="zh-TW" altLang="en-US" sz="2400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09600" y="28572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Experiment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143000"/>
          </a:xfrm>
        </p:spPr>
        <p:txBody>
          <a:bodyPr/>
          <a:lstStyle/>
          <a:p>
            <a:r>
              <a:rPr lang="en-US" altLang="zh-TW" b="1" dirty="0" smtClean="0"/>
              <a:t>Hit along rod: longitudinal waves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20</a:t>
            </a:fld>
            <a:endParaRPr lang="zh-TW" altLang="en-US"/>
          </a:p>
        </p:txBody>
      </p:sp>
      <p:graphicFrame>
        <p:nvGraphicFramePr>
          <p:cNvPr id="7" name="Chart 1"/>
          <p:cNvGraphicFramePr>
            <a:graphicFrameLocks/>
          </p:cNvGraphicFramePr>
          <p:nvPr/>
        </p:nvGraphicFramePr>
        <p:xfrm>
          <a:off x="0" y="714356"/>
          <a:ext cx="4786314" cy="3143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1"/>
          <p:cNvGraphicFramePr>
            <a:graphicFrameLocks/>
          </p:cNvGraphicFramePr>
          <p:nvPr/>
        </p:nvGraphicFramePr>
        <p:xfrm>
          <a:off x="4786314" y="642919"/>
          <a:ext cx="4357686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1"/>
          <p:cNvGraphicFramePr>
            <a:graphicFrameLocks/>
          </p:cNvGraphicFramePr>
          <p:nvPr/>
        </p:nvGraphicFramePr>
        <p:xfrm>
          <a:off x="0" y="3686175"/>
          <a:ext cx="4857752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5000628" y="4000504"/>
            <a:ext cx="41433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400" dirty="0" smtClean="0"/>
              <a:t>Theory fits well with data in low frequency range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400" dirty="0" smtClean="0"/>
              <a:t>The microphone and oscilloscope cannot pick up signals over 10 kHz, and may not be precise in the high frequency range  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5804" y="-285776"/>
            <a:ext cx="8229600" cy="1143000"/>
          </a:xfrm>
        </p:spPr>
        <p:txBody>
          <a:bodyPr/>
          <a:lstStyle/>
          <a:p>
            <a:r>
              <a:rPr lang="en-US" altLang="zh-TW" b="1" dirty="0" smtClean="0"/>
              <a:t>Hit across rod: Transverse waves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21</a:t>
            </a:fld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1928794" y="5657671"/>
            <a:ext cx="5357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501cm bronze rod:</a:t>
            </a:r>
          </a:p>
          <a:p>
            <a:r>
              <a:rPr lang="en-US" altLang="zh-TW" dirty="0" smtClean="0"/>
              <a:t>First harmonic: 7.9 Hz (too low)</a:t>
            </a:r>
          </a:p>
          <a:p>
            <a:r>
              <a:rPr lang="en-US" altLang="zh-TW" dirty="0" smtClean="0"/>
              <a:t>Second harmonic:  71.5</a:t>
            </a:r>
          </a:p>
          <a:p>
            <a:r>
              <a:rPr lang="en-US" altLang="zh-TW" dirty="0" smtClean="0"/>
              <a:t>Third harmonic: 198.6</a:t>
            </a:r>
            <a:endParaRPr lang="zh-TW" altLang="en-US" dirty="0"/>
          </a:p>
        </p:txBody>
      </p:sp>
      <p:graphicFrame>
        <p:nvGraphicFramePr>
          <p:cNvPr id="13" name="圖表 12"/>
          <p:cNvGraphicFramePr/>
          <p:nvPr/>
        </p:nvGraphicFramePr>
        <p:xfrm>
          <a:off x="785786" y="500042"/>
          <a:ext cx="7786742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357158" y="4286256"/>
          <a:ext cx="8429683" cy="175878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816142"/>
                <a:gridCol w="1537847"/>
                <a:gridCol w="1537847"/>
                <a:gridCol w="1537847"/>
              </a:tblGrid>
              <a:tr h="142878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TW" sz="2400" b="0" i="0" u="none" strike="noStrike" dirty="0" smtClean="0">
                          <a:latin typeface="新細明體"/>
                        </a:rPr>
                        <a:t>Rod             holding position</a:t>
                      </a:r>
                      <a:endParaRPr lang="zh-TW" altLang="en-US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TW" altLang="en-US" sz="2400" u="none" strike="noStrike" dirty="0"/>
                        <a:t> </a:t>
                      </a:r>
                      <a:r>
                        <a:rPr lang="en-US" altLang="zh-TW" sz="2400" u="none" strike="noStrike" dirty="0"/>
                        <a:t>1/2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TW" altLang="en-US" sz="2400" u="none" strike="noStrike" dirty="0"/>
                        <a:t> </a:t>
                      </a:r>
                      <a:r>
                        <a:rPr lang="en-US" altLang="zh-TW" sz="2400" u="none" strike="noStrike" dirty="0"/>
                        <a:t>1/4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TW" altLang="en-US" sz="2400" u="none" strike="noStrike"/>
                        <a:t> </a:t>
                      </a:r>
                      <a:r>
                        <a:rPr lang="en-US" altLang="zh-TW" sz="2400" u="none" strike="noStrike" dirty="0"/>
                        <a:t>1/6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</a:tr>
              <a:tr h="46434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Stainless Steel, d=6mm</a:t>
                      </a:r>
                      <a:endParaRPr lang="en-US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285.7Hz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102.9Hz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303.6Hz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</a:tr>
              <a:tr h="46434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Stainless Steel, d=12mm</a:t>
                      </a:r>
                      <a:endParaRPr lang="en-US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600.6Hz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219.8Hz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232.9Hz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</a:tr>
              <a:tr h="46434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Bronze, d=6mm</a:t>
                      </a:r>
                      <a:endParaRPr lang="en-US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197.2Hz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72.15Hz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202Hz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en-US" altLang="zh-TW" dirty="0" smtClean="0"/>
              <a:t>Holding certain points on the rod enforces certain harmonics: 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22</a:t>
            </a:fld>
            <a:endParaRPr lang="zh-TW" altLang="en-US"/>
          </a:p>
        </p:txBody>
      </p:sp>
      <p:grpSp>
        <p:nvGrpSpPr>
          <p:cNvPr id="47" name="群組 46"/>
          <p:cNvGrpSpPr/>
          <p:nvPr/>
        </p:nvGrpSpPr>
        <p:grpSpPr>
          <a:xfrm>
            <a:off x="71406" y="1357298"/>
            <a:ext cx="7500990" cy="1422266"/>
            <a:chOff x="1000100" y="2000240"/>
            <a:chExt cx="7500990" cy="1422266"/>
          </a:xfrm>
        </p:grpSpPr>
        <p:grpSp>
          <p:nvGrpSpPr>
            <p:cNvPr id="198682" name="Group 26"/>
            <p:cNvGrpSpPr>
              <a:grpSpLocks/>
            </p:cNvGrpSpPr>
            <p:nvPr/>
          </p:nvGrpSpPr>
          <p:grpSpPr bwMode="auto">
            <a:xfrm>
              <a:off x="1000100" y="2000240"/>
              <a:ext cx="7500990" cy="417512"/>
              <a:chOff x="3673" y="1809"/>
              <a:chExt cx="4487" cy="517"/>
            </a:xfrm>
          </p:grpSpPr>
          <p:grpSp>
            <p:nvGrpSpPr>
              <p:cNvPr id="198683" name="Group 27"/>
              <p:cNvGrpSpPr>
                <a:grpSpLocks/>
              </p:cNvGrpSpPr>
              <p:nvPr/>
            </p:nvGrpSpPr>
            <p:grpSpPr bwMode="auto">
              <a:xfrm>
                <a:off x="3675" y="1809"/>
                <a:ext cx="4485" cy="517"/>
                <a:chOff x="3675" y="1809"/>
                <a:chExt cx="3308" cy="517"/>
              </a:xfrm>
            </p:grpSpPr>
            <p:cxnSp>
              <p:nvCxnSpPr>
                <p:cNvPr id="198684" name="AutoShape 28"/>
                <p:cNvCxnSpPr>
                  <a:cxnSpLocks noChangeShapeType="1"/>
                </p:cNvCxnSpPr>
                <p:nvPr/>
              </p:nvCxnSpPr>
              <p:spPr bwMode="auto">
                <a:xfrm>
                  <a:off x="3675" y="1809"/>
                  <a:ext cx="3296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8685" name="AutoShape 29"/>
                <p:cNvCxnSpPr>
                  <a:cxnSpLocks noChangeShapeType="1"/>
                </p:cNvCxnSpPr>
                <p:nvPr/>
              </p:nvCxnSpPr>
              <p:spPr bwMode="auto">
                <a:xfrm>
                  <a:off x="3681" y="2326"/>
                  <a:ext cx="3296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98686" name="Freeform 30"/>
                <p:cNvSpPr>
                  <a:spLocks/>
                </p:cNvSpPr>
                <p:nvPr/>
              </p:nvSpPr>
              <p:spPr bwMode="auto">
                <a:xfrm>
                  <a:off x="3675" y="1809"/>
                  <a:ext cx="3302" cy="517"/>
                </a:xfrm>
                <a:custGeom>
                  <a:avLst/>
                  <a:gdLst/>
                  <a:ahLst/>
                  <a:cxnLst>
                    <a:cxn ang="0">
                      <a:pos x="0" y="1119"/>
                    </a:cxn>
                    <a:cxn ang="0">
                      <a:pos x="788" y="836"/>
                    </a:cxn>
                    <a:cxn ang="0">
                      <a:pos x="1581" y="282"/>
                    </a:cxn>
                    <a:cxn ang="0">
                      <a:pos x="2355" y="0"/>
                    </a:cxn>
                  </a:cxnLst>
                  <a:rect l="0" t="0" r="r" b="b"/>
                  <a:pathLst>
                    <a:path w="2355" h="1119">
                      <a:moveTo>
                        <a:pt x="0" y="1119"/>
                      </a:moveTo>
                      <a:cubicBezTo>
                        <a:pt x="262" y="1047"/>
                        <a:pt x="524" y="976"/>
                        <a:pt x="788" y="836"/>
                      </a:cubicBezTo>
                      <a:cubicBezTo>
                        <a:pt x="1052" y="696"/>
                        <a:pt x="1320" y="421"/>
                        <a:pt x="1581" y="282"/>
                      </a:cubicBezTo>
                      <a:cubicBezTo>
                        <a:pt x="1842" y="143"/>
                        <a:pt x="2098" y="71"/>
                        <a:pt x="2355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98687" name="Freeform 31"/>
                <p:cNvSpPr>
                  <a:spLocks/>
                </p:cNvSpPr>
                <p:nvPr/>
              </p:nvSpPr>
              <p:spPr bwMode="auto">
                <a:xfrm flipV="1">
                  <a:off x="3681" y="1809"/>
                  <a:ext cx="3302" cy="517"/>
                </a:xfrm>
                <a:custGeom>
                  <a:avLst/>
                  <a:gdLst/>
                  <a:ahLst/>
                  <a:cxnLst>
                    <a:cxn ang="0">
                      <a:pos x="0" y="1119"/>
                    </a:cxn>
                    <a:cxn ang="0">
                      <a:pos x="788" y="836"/>
                    </a:cxn>
                    <a:cxn ang="0">
                      <a:pos x="1581" y="282"/>
                    </a:cxn>
                    <a:cxn ang="0">
                      <a:pos x="2355" y="0"/>
                    </a:cxn>
                  </a:cxnLst>
                  <a:rect l="0" t="0" r="r" b="b"/>
                  <a:pathLst>
                    <a:path w="2355" h="1119">
                      <a:moveTo>
                        <a:pt x="0" y="1119"/>
                      </a:moveTo>
                      <a:cubicBezTo>
                        <a:pt x="262" y="1047"/>
                        <a:pt x="524" y="976"/>
                        <a:pt x="788" y="836"/>
                      </a:cubicBezTo>
                      <a:cubicBezTo>
                        <a:pt x="1052" y="696"/>
                        <a:pt x="1320" y="421"/>
                        <a:pt x="1581" y="282"/>
                      </a:cubicBezTo>
                      <a:cubicBezTo>
                        <a:pt x="1842" y="143"/>
                        <a:pt x="2098" y="71"/>
                        <a:pt x="2355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</p:grpSp>
          <p:cxnSp>
            <p:nvCxnSpPr>
              <p:cNvPr id="198688" name="AutoShape 32"/>
              <p:cNvCxnSpPr>
                <a:cxnSpLocks noChangeShapeType="1"/>
              </p:cNvCxnSpPr>
              <p:nvPr/>
            </p:nvCxnSpPr>
            <p:spPr bwMode="auto">
              <a:xfrm>
                <a:off x="3673" y="1809"/>
                <a:ext cx="0" cy="51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8689" name="AutoShape 33"/>
              <p:cNvCxnSpPr>
                <a:cxnSpLocks noChangeShapeType="1"/>
              </p:cNvCxnSpPr>
              <p:nvPr/>
            </p:nvCxnSpPr>
            <p:spPr bwMode="auto">
              <a:xfrm>
                <a:off x="8159" y="1809"/>
                <a:ext cx="0" cy="51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8690" name="AutoShape 34"/>
              <p:cNvCxnSpPr>
                <a:cxnSpLocks noChangeShapeType="1"/>
              </p:cNvCxnSpPr>
              <p:nvPr/>
            </p:nvCxnSpPr>
            <p:spPr bwMode="auto">
              <a:xfrm>
                <a:off x="5934" y="1809"/>
                <a:ext cx="0" cy="51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</p:grpSp>
        <p:cxnSp>
          <p:nvCxnSpPr>
            <p:cNvPr id="41" name="直線單箭頭接點 40"/>
            <p:cNvCxnSpPr/>
            <p:nvPr/>
          </p:nvCxnSpPr>
          <p:spPr>
            <a:xfrm rot="5400000" flipH="1" flipV="1">
              <a:off x="4608513" y="2606669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文字方塊 42"/>
            <p:cNvSpPr txBox="1"/>
            <p:nvPr/>
          </p:nvSpPr>
          <p:spPr>
            <a:xfrm>
              <a:off x="2428860" y="2714620"/>
              <a:ext cx="47149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dirty="0" smtClean="0"/>
                <a:t>Holding half point enforces 1</a:t>
              </a:r>
              <a:r>
                <a:rPr lang="en-US" altLang="zh-TW" sz="2000" baseline="30000" dirty="0" smtClean="0"/>
                <a:t>st</a:t>
              </a:r>
              <a:r>
                <a:rPr lang="en-US" altLang="zh-TW" sz="2000" dirty="0" smtClean="0"/>
                <a:t> harmonic, however, the frequency is too low to hear</a:t>
              </a:r>
              <a:endParaRPr lang="zh-TW" altLang="en-US" sz="2000" dirty="0"/>
            </a:p>
          </p:txBody>
        </p:sp>
      </p:grpSp>
      <p:sp>
        <p:nvSpPr>
          <p:cNvPr id="48" name="文字方塊 47"/>
          <p:cNvSpPr txBox="1"/>
          <p:nvPr/>
        </p:nvSpPr>
        <p:spPr>
          <a:xfrm>
            <a:off x="71438" y="5572140"/>
            <a:ext cx="35718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Holding quarter point can enforce 2nd harmonic</a:t>
            </a:r>
            <a:endParaRPr lang="zh-TW" altLang="en-US" sz="2000" dirty="0"/>
          </a:p>
        </p:txBody>
      </p:sp>
      <p:grpSp>
        <p:nvGrpSpPr>
          <p:cNvPr id="50" name="群組 49"/>
          <p:cNvGrpSpPr/>
          <p:nvPr/>
        </p:nvGrpSpPr>
        <p:grpSpPr>
          <a:xfrm>
            <a:off x="71406" y="2843212"/>
            <a:ext cx="7572428" cy="1514482"/>
            <a:chOff x="1000100" y="2843212"/>
            <a:chExt cx="7572428" cy="1514482"/>
          </a:xfrm>
        </p:grpSpPr>
        <p:grpSp>
          <p:nvGrpSpPr>
            <p:cNvPr id="198658" name="Group 2"/>
            <p:cNvGrpSpPr>
              <a:grpSpLocks/>
            </p:cNvGrpSpPr>
            <p:nvPr/>
          </p:nvGrpSpPr>
          <p:grpSpPr bwMode="auto">
            <a:xfrm>
              <a:off x="1000100" y="2843212"/>
              <a:ext cx="7572428" cy="442912"/>
              <a:chOff x="3683" y="2463"/>
              <a:chExt cx="4492" cy="522"/>
            </a:xfrm>
          </p:grpSpPr>
          <p:grpSp>
            <p:nvGrpSpPr>
              <p:cNvPr id="198659" name="Group 3"/>
              <p:cNvGrpSpPr>
                <a:grpSpLocks/>
              </p:cNvGrpSpPr>
              <p:nvPr/>
            </p:nvGrpSpPr>
            <p:grpSpPr bwMode="auto">
              <a:xfrm>
                <a:off x="3689" y="2468"/>
                <a:ext cx="4486" cy="517"/>
                <a:chOff x="3689" y="2468"/>
                <a:chExt cx="4486" cy="517"/>
              </a:xfrm>
            </p:grpSpPr>
            <p:grpSp>
              <p:nvGrpSpPr>
                <p:cNvPr id="198660" name="Group 4"/>
                <p:cNvGrpSpPr>
                  <a:grpSpLocks/>
                </p:cNvGrpSpPr>
                <p:nvPr/>
              </p:nvGrpSpPr>
              <p:grpSpPr bwMode="auto">
                <a:xfrm>
                  <a:off x="3689" y="2468"/>
                  <a:ext cx="1498" cy="517"/>
                  <a:chOff x="3675" y="1809"/>
                  <a:chExt cx="3308" cy="517"/>
                </a:xfrm>
              </p:grpSpPr>
              <p:cxnSp>
                <p:nvCxnSpPr>
                  <p:cNvPr id="198661" name="AutoShape 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675" y="1809"/>
                    <a:ext cx="3296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98662" name="AutoShape 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681" y="2326"/>
                    <a:ext cx="3296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198663" name="Freeform 7"/>
                  <p:cNvSpPr>
                    <a:spLocks/>
                  </p:cNvSpPr>
                  <p:nvPr/>
                </p:nvSpPr>
                <p:spPr bwMode="auto">
                  <a:xfrm>
                    <a:off x="3675" y="1809"/>
                    <a:ext cx="3302" cy="517"/>
                  </a:xfrm>
                  <a:custGeom>
                    <a:avLst/>
                    <a:gdLst/>
                    <a:ahLst/>
                    <a:cxnLst>
                      <a:cxn ang="0">
                        <a:pos x="0" y="1119"/>
                      </a:cxn>
                      <a:cxn ang="0">
                        <a:pos x="788" y="836"/>
                      </a:cxn>
                      <a:cxn ang="0">
                        <a:pos x="1581" y="282"/>
                      </a:cxn>
                      <a:cxn ang="0">
                        <a:pos x="2355" y="0"/>
                      </a:cxn>
                    </a:cxnLst>
                    <a:rect l="0" t="0" r="r" b="b"/>
                    <a:pathLst>
                      <a:path w="2355" h="1119">
                        <a:moveTo>
                          <a:pt x="0" y="1119"/>
                        </a:moveTo>
                        <a:cubicBezTo>
                          <a:pt x="262" y="1047"/>
                          <a:pt x="524" y="976"/>
                          <a:pt x="788" y="836"/>
                        </a:cubicBezTo>
                        <a:cubicBezTo>
                          <a:pt x="1052" y="696"/>
                          <a:pt x="1320" y="421"/>
                          <a:pt x="1581" y="282"/>
                        </a:cubicBezTo>
                        <a:cubicBezTo>
                          <a:pt x="1842" y="143"/>
                          <a:pt x="2098" y="71"/>
                          <a:pt x="2355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  <p:sp>
                <p:nvSpPr>
                  <p:cNvPr id="198664" name="Freeform 8"/>
                  <p:cNvSpPr>
                    <a:spLocks/>
                  </p:cNvSpPr>
                  <p:nvPr/>
                </p:nvSpPr>
                <p:spPr bwMode="auto">
                  <a:xfrm flipV="1">
                    <a:off x="3681" y="1809"/>
                    <a:ext cx="3302" cy="517"/>
                  </a:xfrm>
                  <a:custGeom>
                    <a:avLst/>
                    <a:gdLst/>
                    <a:ahLst/>
                    <a:cxnLst>
                      <a:cxn ang="0">
                        <a:pos x="0" y="1119"/>
                      </a:cxn>
                      <a:cxn ang="0">
                        <a:pos x="788" y="836"/>
                      </a:cxn>
                      <a:cxn ang="0">
                        <a:pos x="1581" y="282"/>
                      </a:cxn>
                      <a:cxn ang="0">
                        <a:pos x="2355" y="0"/>
                      </a:cxn>
                    </a:cxnLst>
                    <a:rect l="0" t="0" r="r" b="b"/>
                    <a:pathLst>
                      <a:path w="2355" h="1119">
                        <a:moveTo>
                          <a:pt x="0" y="1119"/>
                        </a:moveTo>
                        <a:cubicBezTo>
                          <a:pt x="262" y="1047"/>
                          <a:pt x="524" y="976"/>
                          <a:pt x="788" y="836"/>
                        </a:cubicBezTo>
                        <a:cubicBezTo>
                          <a:pt x="1052" y="696"/>
                          <a:pt x="1320" y="421"/>
                          <a:pt x="1581" y="282"/>
                        </a:cubicBezTo>
                        <a:cubicBezTo>
                          <a:pt x="1842" y="143"/>
                          <a:pt x="2098" y="71"/>
                          <a:pt x="2355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198665" name="Group 9"/>
                <p:cNvGrpSpPr>
                  <a:grpSpLocks/>
                </p:cNvGrpSpPr>
                <p:nvPr/>
              </p:nvGrpSpPr>
              <p:grpSpPr bwMode="auto">
                <a:xfrm>
                  <a:off x="5187" y="2468"/>
                  <a:ext cx="1498" cy="517"/>
                  <a:chOff x="3675" y="1809"/>
                  <a:chExt cx="3308" cy="517"/>
                </a:xfrm>
              </p:grpSpPr>
              <p:cxnSp>
                <p:nvCxnSpPr>
                  <p:cNvPr id="198666" name="AutoShape 1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675" y="1809"/>
                    <a:ext cx="3296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98667" name="AutoShape 1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681" y="2326"/>
                    <a:ext cx="3296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198668" name="Freeform 12"/>
                  <p:cNvSpPr>
                    <a:spLocks/>
                  </p:cNvSpPr>
                  <p:nvPr/>
                </p:nvSpPr>
                <p:spPr bwMode="auto">
                  <a:xfrm>
                    <a:off x="3675" y="1809"/>
                    <a:ext cx="3302" cy="517"/>
                  </a:xfrm>
                  <a:custGeom>
                    <a:avLst/>
                    <a:gdLst/>
                    <a:ahLst/>
                    <a:cxnLst>
                      <a:cxn ang="0">
                        <a:pos x="0" y="1119"/>
                      </a:cxn>
                      <a:cxn ang="0">
                        <a:pos x="788" y="836"/>
                      </a:cxn>
                      <a:cxn ang="0">
                        <a:pos x="1581" y="282"/>
                      </a:cxn>
                      <a:cxn ang="0">
                        <a:pos x="2355" y="0"/>
                      </a:cxn>
                    </a:cxnLst>
                    <a:rect l="0" t="0" r="r" b="b"/>
                    <a:pathLst>
                      <a:path w="2355" h="1119">
                        <a:moveTo>
                          <a:pt x="0" y="1119"/>
                        </a:moveTo>
                        <a:cubicBezTo>
                          <a:pt x="262" y="1047"/>
                          <a:pt x="524" y="976"/>
                          <a:pt x="788" y="836"/>
                        </a:cubicBezTo>
                        <a:cubicBezTo>
                          <a:pt x="1052" y="696"/>
                          <a:pt x="1320" y="421"/>
                          <a:pt x="1581" y="282"/>
                        </a:cubicBezTo>
                        <a:cubicBezTo>
                          <a:pt x="1842" y="143"/>
                          <a:pt x="2098" y="71"/>
                          <a:pt x="2355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  <p:sp>
                <p:nvSpPr>
                  <p:cNvPr id="198669" name="Freeform 13"/>
                  <p:cNvSpPr>
                    <a:spLocks/>
                  </p:cNvSpPr>
                  <p:nvPr/>
                </p:nvSpPr>
                <p:spPr bwMode="auto">
                  <a:xfrm flipV="1">
                    <a:off x="3681" y="1809"/>
                    <a:ext cx="3302" cy="517"/>
                  </a:xfrm>
                  <a:custGeom>
                    <a:avLst/>
                    <a:gdLst/>
                    <a:ahLst/>
                    <a:cxnLst>
                      <a:cxn ang="0">
                        <a:pos x="0" y="1119"/>
                      </a:cxn>
                      <a:cxn ang="0">
                        <a:pos x="788" y="836"/>
                      </a:cxn>
                      <a:cxn ang="0">
                        <a:pos x="1581" y="282"/>
                      </a:cxn>
                      <a:cxn ang="0">
                        <a:pos x="2355" y="0"/>
                      </a:cxn>
                    </a:cxnLst>
                    <a:rect l="0" t="0" r="r" b="b"/>
                    <a:pathLst>
                      <a:path w="2355" h="1119">
                        <a:moveTo>
                          <a:pt x="0" y="1119"/>
                        </a:moveTo>
                        <a:cubicBezTo>
                          <a:pt x="262" y="1047"/>
                          <a:pt x="524" y="976"/>
                          <a:pt x="788" y="836"/>
                        </a:cubicBezTo>
                        <a:cubicBezTo>
                          <a:pt x="1052" y="696"/>
                          <a:pt x="1320" y="421"/>
                          <a:pt x="1581" y="282"/>
                        </a:cubicBezTo>
                        <a:cubicBezTo>
                          <a:pt x="1842" y="143"/>
                          <a:pt x="2098" y="71"/>
                          <a:pt x="2355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198670" name="Group 14"/>
                <p:cNvGrpSpPr>
                  <a:grpSpLocks/>
                </p:cNvGrpSpPr>
                <p:nvPr/>
              </p:nvGrpSpPr>
              <p:grpSpPr bwMode="auto">
                <a:xfrm>
                  <a:off x="6677" y="2468"/>
                  <a:ext cx="1498" cy="517"/>
                  <a:chOff x="3675" y="1809"/>
                  <a:chExt cx="3308" cy="517"/>
                </a:xfrm>
              </p:grpSpPr>
              <p:cxnSp>
                <p:nvCxnSpPr>
                  <p:cNvPr id="198671" name="AutoShape 1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675" y="1809"/>
                    <a:ext cx="3296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98672" name="AutoShape 1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681" y="2326"/>
                    <a:ext cx="3296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198673" name="Freeform 17"/>
                  <p:cNvSpPr>
                    <a:spLocks/>
                  </p:cNvSpPr>
                  <p:nvPr/>
                </p:nvSpPr>
                <p:spPr bwMode="auto">
                  <a:xfrm>
                    <a:off x="3675" y="1809"/>
                    <a:ext cx="3302" cy="517"/>
                  </a:xfrm>
                  <a:custGeom>
                    <a:avLst/>
                    <a:gdLst/>
                    <a:ahLst/>
                    <a:cxnLst>
                      <a:cxn ang="0">
                        <a:pos x="0" y="1119"/>
                      </a:cxn>
                      <a:cxn ang="0">
                        <a:pos x="788" y="836"/>
                      </a:cxn>
                      <a:cxn ang="0">
                        <a:pos x="1581" y="282"/>
                      </a:cxn>
                      <a:cxn ang="0">
                        <a:pos x="2355" y="0"/>
                      </a:cxn>
                    </a:cxnLst>
                    <a:rect l="0" t="0" r="r" b="b"/>
                    <a:pathLst>
                      <a:path w="2355" h="1119">
                        <a:moveTo>
                          <a:pt x="0" y="1119"/>
                        </a:moveTo>
                        <a:cubicBezTo>
                          <a:pt x="262" y="1047"/>
                          <a:pt x="524" y="976"/>
                          <a:pt x="788" y="836"/>
                        </a:cubicBezTo>
                        <a:cubicBezTo>
                          <a:pt x="1052" y="696"/>
                          <a:pt x="1320" y="421"/>
                          <a:pt x="1581" y="282"/>
                        </a:cubicBezTo>
                        <a:cubicBezTo>
                          <a:pt x="1842" y="143"/>
                          <a:pt x="2098" y="71"/>
                          <a:pt x="2355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  <p:sp>
                <p:nvSpPr>
                  <p:cNvPr id="198674" name="Freeform 18"/>
                  <p:cNvSpPr>
                    <a:spLocks/>
                  </p:cNvSpPr>
                  <p:nvPr/>
                </p:nvSpPr>
                <p:spPr bwMode="auto">
                  <a:xfrm flipV="1">
                    <a:off x="3681" y="1809"/>
                    <a:ext cx="3302" cy="517"/>
                  </a:xfrm>
                  <a:custGeom>
                    <a:avLst/>
                    <a:gdLst/>
                    <a:ahLst/>
                    <a:cxnLst>
                      <a:cxn ang="0">
                        <a:pos x="0" y="1119"/>
                      </a:cxn>
                      <a:cxn ang="0">
                        <a:pos x="788" y="836"/>
                      </a:cxn>
                      <a:cxn ang="0">
                        <a:pos x="1581" y="282"/>
                      </a:cxn>
                      <a:cxn ang="0">
                        <a:pos x="2355" y="0"/>
                      </a:cxn>
                    </a:cxnLst>
                    <a:rect l="0" t="0" r="r" b="b"/>
                    <a:pathLst>
                      <a:path w="2355" h="1119">
                        <a:moveTo>
                          <a:pt x="0" y="1119"/>
                        </a:moveTo>
                        <a:cubicBezTo>
                          <a:pt x="262" y="1047"/>
                          <a:pt x="524" y="976"/>
                          <a:pt x="788" y="836"/>
                        </a:cubicBezTo>
                        <a:cubicBezTo>
                          <a:pt x="1052" y="696"/>
                          <a:pt x="1320" y="421"/>
                          <a:pt x="1581" y="282"/>
                        </a:cubicBezTo>
                        <a:cubicBezTo>
                          <a:pt x="1842" y="143"/>
                          <a:pt x="2098" y="71"/>
                          <a:pt x="2355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</p:grpSp>
          </p:grpSp>
          <p:cxnSp>
            <p:nvCxnSpPr>
              <p:cNvPr id="198675" name="AutoShape 19"/>
              <p:cNvCxnSpPr>
                <a:cxnSpLocks noChangeShapeType="1"/>
              </p:cNvCxnSpPr>
              <p:nvPr/>
            </p:nvCxnSpPr>
            <p:spPr bwMode="auto">
              <a:xfrm>
                <a:off x="3683" y="2468"/>
                <a:ext cx="0" cy="51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8676" name="AutoShape 20"/>
              <p:cNvCxnSpPr>
                <a:cxnSpLocks noChangeShapeType="1"/>
              </p:cNvCxnSpPr>
              <p:nvPr/>
            </p:nvCxnSpPr>
            <p:spPr bwMode="auto">
              <a:xfrm>
                <a:off x="8175" y="2463"/>
                <a:ext cx="0" cy="51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8677" name="AutoShape 21"/>
              <p:cNvCxnSpPr>
                <a:cxnSpLocks noChangeShapeType="1"/>
              </p:cNvCxnSpPr>
              <p:nvPr/>
            </p:nvCxnSpPr>
            <p:spPr bwMode="auto">
              <a:xfrm>
                <a:off x="5182" y="2468"/>
                <a:ext cx="0" cy="51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8678" name="AutoShape 22"/>
              <p:cNvCxnSpPr>
                <a:cxnSpLocks noChangeShapeType="1"/>
              </p:cNvCxnSpPr>
              <p:nvPr/>
            </p:nvCxnSpPr>
            <p:spPr bwMode="auto">
              <a:xfrm>
                <a:off x="5939" y="2468"/>
                <a:ext cx="0" cy="51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8679" name="AutoShape 23"/>
              <p:cNvCxnSpPr>
                <a:cxnSpLocks noChangeShapeType="1"/>
              </p:cNvCxnSpPr>
              <p:nvPr/>
            </p:nvCxnSpPr>
            <p:spPr bwMode="auto">
              <a:xfrm>
                <a:off x="6682" y="2463"/>
                <a:ext cx="0" cy="51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8680" name="AutoShape 24"/>
              <p:cNvCxnSpPr>
                <a:cxnSpLocks noChangeShapeType="1"/>
              </p:cNvCxnSpPr>
              <p:nvPr/>
            </p:nvCxnSpPr>
            <p:spPr bwMode="auto">
              <a:xfrm>
                <a:off x="7433" y="2468"/>
                <a:ext cx="0" cy="51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8681" name="AutoShape 25"/>
              <p:cNvCxnSpPr>
                <a:cxnSpLocks noChangeShapeType="1"/>
              </p:cNvCxnSpPr>
              <p:nvPr/>
            </p:nvCxnSpPr>
            <p:spPr bwMode="auto">
              <a:xfrm>
                <a:off x="4441" y="2468"/>
                <a:ext cx="0" cy="51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</p:grpSp>
        <p:sp>
          <p:nvSpPr>
            <p:cNvPr id="44" name="文字方塊 43"/>
            <p:cNvSpPr txBox="1"/>
            <p:nvPr/>
          </p:nvSpPr>
          <p:spPr>
            <a:xfrm>
              <a:off x="3500430" y="3649808"/>
              <a:ext cx="307183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dirty="0" smtClean="0"/>
                <a:t>Holding half point can also enforce 3rd harmonic</a:t>
              </a:r>
              <a:endParaRPr lang="zh-TW" altLang="en-US" sz="2000" dirty="0"/>
            </a:p>
          </p:txBody>
        </p:sp>
        <p:cxnSp>
          <p:nvCxnSpPr>
            <p:cNvPr id="45" name="直線單箭頭接點 44"/>
            <p:cNvCxnSpPr/>
            <p:nvPr/>
          </p:nvCxnSpPr>
          <p:spPr>
            <a:xfrm rot="5400000" flipH="1" flipV="1">
              <a:off x="4608513" y="3535363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文字方塊 45"/>
            <p:cNvSpPr txBox="1"/>
            <p:nvPr/>
          </p:nvSpPr>
          <p:spPr>
            <a:xfrm>
              <a:off x="1000100" y="3578370"/>
              <a:ext cx="314327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dirty="0" smtClean="0"/>
                <a:t>Holding sixth point can enforce 3rd harmonic</a:t>
              </a:r>
              <a:endParaRPr lang="zh-TW" altLang="en-US" sz="2000" dirty="0"/>
            </a:p>
          </p:txBody>
        </p:sp>
        <p:cxnSp>
          <p:nvCxnSpPr>
            <p:cNvPr id="49" name="直線單箭頭接點 48"/>
            <p:cNvCxnSpPr/>
            <p:nvPr/>
          </p:nvCxnSpPr>
          <p:spPr>
            <a:xfrm rot="5400000" flipH="1" flipV="1">
              <a:off x="2108183" y="3463925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51" name="圖表 50"/>
          <p:cNvGraphicFramePr/>
          <p:nvPr/>
        </p:nvGraphicFramePr>
        <p:xfrm>
          <a:off x="5500694" y="3643314"/>
          <a:ext cx="3286180" cy="300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2" name="文字方塊 51"/>
          <p:cNvSpPr txBox="1"/>
          <p:nvPr/>
        </p:nvSpPr>
        <p:spPr>
          <a:xfrm>
            <a:off x="6000760" y="498849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3rd</a:t>
            </a:r>
            <a:endParaRPr lang="zh-TW" altLang="en-US" dirty="0"/>
          </a:p>
        </p:txBody>
      </p:sp>
      <p:sp>
        <p:nvSpPr>
          <p:cNvPr id="53" name="文字方塊 52"/>
          <p:cNvSpPr txBox="1"/>
          <p:nvPr/>
        </p:nvSpPr>
        <p:spPr>
          <a:xfrm>
            <a:off x="6858016" y="507207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2nd</a:t>
            </a:r>
            <a:endParaRPr lang="zh-TW" altLang="en-US" dirty="0"/>
          </a:p>
        </p:txBody>
      </p:sp>
      <p:sp>
        <p:nvSpPr>
          <p:cNvPr id="54" name="文字方塊 53"/>
          <p:cNvSpPr txBox="1"/>
          <p:nvPr/>
        </p:nvSpPr>
        <p:spPr>
          <a:xfrm>
            <a:off x="7572396" y="491705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3rd</a:t>
            </a:r>
            <a:endParaRPr lang="zh-TW" altLang="en-US" dirty="0"/>
          </a:p>
        </p:txBody>
      </p:sp>
      <p:grpSp>
        <p:nvGrpSpPr>
          <p:cNvPr id="198691" name="Group 35"/>
          <p:cNvGrpSpPr>
            <a:grpSpLocks/>
          </p:cNvGrpSpPr>
          <p:nvPr/>
        </p:nvGrpSpPr>
        <p:grpSpPr bwMode="auto">
          <a:xfrm>
            <a:off x="71438" y="4857760"/>
            <a:ext cx="5357818" cy="417512"/>
            <a:chOff x="3655" y="3392"/>
            <a:chExt cx="5730" cy="658"/>
          </a:xfrm>
        </p:grpSpPr>
        <p:grpSp>
          <p:nvGrpSpPr>
            <p:cNvPr id="198692" name="Group 36"/>
            <p:cNvGrpSpPr>
              <a:grpSpLocks/>
            </p:cNvGrpSpPr>
            <p:nvPr/>
          </p:nvGrpSpPr>
          <p:grpSpPr bwMode="auto">
            <a:xfrm>
              <a:off x="3656" y="3392"/>
              <a:ext cx="2865" cy="658"/>
              <a:chOff x="3675" y="1809"/>
              <a:chExt cx="3308" cy="517"/>
            </a:xfrm>
          </p:grpSpPr>
          <p:cxnSp>
            <p:nvCxnSpPr>
              <p:cNvPr id="198693" name="AutoShape 37"/>
              <p:cNvCxnSpPr>
                <a:cxnSpLocks noChangeShapeType="1"/>
              </p:cNvCxnSpPr>
              <p:nvPr/>
            </p:nvCxnSpPr>
            <p:spPr bwMode="auto">
              <a:xfrm>
                <a:off x="3675" y="1809"/>
                <a:ext cx="329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8694" name="AutoShape 38"/>
              <p:cNvCxnSpPr>
                <a:cxnSpLocks noChangeShapeType="1"/>
              </p:cNvCxnSpPr>
              <p:nvPr/>
            </p:nvCxnSpPr>
            <p:spPr bwMode="auto">
              <a:xfrm>
                <a:off x="3681" y="2326"/>
                <a:ext cx="329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8695" name="Freeform 39"/>
              <p:cNvSpPr>
                <a:spLocks/>
              </p:cNvSpPr>
              <p:nvPr/>
            </p:nvSpPr>
            <p:spPr bwMode="auto">
              <a:xfrm>
                <a:off x="3675" y="1809"/>
                <a:ext cx="3302" cy="517"/>
              </a:xfrm>
              <a:custGeom>
                <a:avLst/>
                <a:gdLst/>
                <a:ahLst/>
                <a:cxnLst>
                  <a:cxn ang="0">
                    <a:pos x="0" y="1119"/>
                  </a:cxn>
                  <a:cxn ang="0">
                    <a:pos x="788" y="836"/>
                  </a:cxn>
                  <a:cxn ang="0">
                    <a:pos x="1581" y="282"/>
                  </a:cxn>
                  <a:cxn ang="0">
                    <a:pos x="2355" y="0"/>
                  </a:cxn>
                </a:cxnLst>
                <a:rect l="0" t="0" r="r" b="b"/>
                <a:pathLst>
                  <a:path w="2355" h="1119">
                    <a:moveTo>
                      <a:pt x="0" y="1119"/>
                    </a:moveTo>
                    <a:cubicBezTo>
                      <a:pt x="262" y="1047"/>
                      <a:pt x="524" y="976"/>
                      <a:pt x="788" y="836"/>
                    </a:cubicBezTo>
                    <a:cubicBezTo>
                      <a:pt x="1052" y="696"/>
                      <a:pt x="1320" y="421"/>
                      <a:pt x="1581" y="282"/>
                    </a:cubicBezTo>
                    <a:cubicBezTo>
                      <a:pt x="1842" y="143"/>
                      <a:pt x="2098" y="71"/>
                      <a:pt x="2355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98696" name="Freeform 40"/>
              <p:cNvSpPr>
                <a:spLocks/>
              </p:cNvSpPr>
              <p:nvPr/>
            </p:nvSpPr>
            <p:spPr bwMode="auto">
              <a:xfrm flipV="1">
                <a:off x="3681" y="1809"/>
                <a:ext cx="3302" cy="517"/>
              </a:xfrm>
              <a:custGeom>
                <a:avLst/>
                <a:gdLst/>
                <a:ahLst/>
                <a:cxnLst>
                  <a:cxn ang="0">
                    <a:pos x="0" y="1119"/>
                  </a:cxn>
                  <a:cxn ang="0">
                    <a:pos x="788" y="836"/>
                  </a:cxn>
                  <a:cxn ang="0">
                    <a:pos x="1581" y="282"/>
                  </a:cxn>
                  <a:cxn ang="0">
                    <a:pos x="2355" y="0"/>
                  </a:cxn>
                </a:cxnLst>
                <a:rect l="0" t="0" r="r" b="b"/>
                <a:pathLst>
                  <a:path w="2355" h="1119">
                    <a:moveTo>
                      <a:pt x="0" y="1119"/>
                    </a:moveTo>
                    <a:cubicBezTo>
                      <a:pt x="262" y="1047"/>
                      <a:pt x="524" y="976"/>
                      <a:pt x="788" y="836"/>
                    </a:cubicBezTo>
                    <a:cubicBezTo>
                      <a:pt x="1052" y="696"/>
                      <a:pt x="1320" y="421"/>
                      <a:pt x="1581" y="282"/>
                    </a:cubicBezTo>
                    <a:cubicBezTo>
                      <a:pt x="1842" y="143"/>
                      <a:pt x="2098" y="71"/>
                      <a:pt x="2355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</p:grpSp>
        <p:cxnSp>
          <p:nvCxnSpPr>
            <p:cNvPr id="198697" name="AutoShape 41"/>
            <p:cNvCxnSpPr>
              <a:cxnSpLocks noChangeShapeType="1"/>
            </p:cNvCxnSpPr>
            <p:nvPr/>
          </p:nvCxnSpPr>
          <p:spPr bwMode="auto">
            <a:xfrm>
              <a:off x="3655" y="3392"/>
              <a:ext cx="0" cy="6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8698" name="AutoShape 42"/>
            <p:cNvCxnSpPr>
              <a:cxnSpLocks noChangeShapeType="1"/>
            </p:cNvCxnSpPr>
            <p:nvPr/>
          </p:nvCxnSpPr>
          <p:spPr bwMode="auto">
            <a:xfrm>
              <a:off x="5099" y="3392"/>
              <a:ext cx="0" cy="6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grpSp>
          <p:nvGrpSpPr>
            <p:cNvPr id="198699" name="Group 43"/>
            <p:cNvGrpSpPr>
              <a:grpSpLocks/>
            </p:cNvGrpSpPr>
            <p:nvPr/>
          </p:nvGrpSpPr>
          <p:grpSpPr bwMode="auto">
            <a:xfrm>
              <a:off x="6520" y="3392"/>
              <a:ext cx="2865" cy="658"/>
              <a:chOff x="3675" y="1809"/>
              <a:chExt cx="3308" cy="517"/>
            </a:xfrm>
          </p:grpSpPr>
          <p:cxnSp>
            <p:nvCxnSpPr>
              <p:cNvPr id="198700" name="AutoShape 44"/>
              <p:cNvCxnSpPr>
                <a:cxnSpLocks noChangeShapeType="1"/>
              </p:cNvCxnSpPr>
              <p:nvPr/>
            </p:nvCxnSpPr>
            <p:spPr bwMode="auto">
              <a:xfrm>
                <a:off x="3675" y="1809"/>
                <a:ext cx="329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8701" name="AutoShape 45"/>
              <p:cNvCxnSpPr>
                <a:cxnSpLocks noChangeShapeType="1"/>
              </p:cNvCxnSpPr>
              <p:nvPr/>
            </p:nvCxnSpPr>
            <p:spPr bwMode="auto">
              <a:xfrm>
                <a:off x="3681" y="2326"/>
                <a:ext cx="329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8702" name="Freeform 46"/>
              <p:cNvSpPr>
                <a:spLocks/>
              </p:cNvSpPr>
              <p:nvPr/>
            </p:nvSpPr>
            <p:spPr bwMode="auto">
              <a:xfrm>
                <a:off x="3675" y="1809"/>
                <a:ext cx="3302" cy="517"/>
              </a:xfrm>
              <a:custGeom>
                <a:avLst/>
                <a:gdLst/>
                <a:ahLst/>
                <a:cxnLst>
                  <a:cxn ang="0">
                    <a:pos x="0" y="1119"/>
                  </a:cxn>
                  <a:cxn ang="0">
                    <a:pos x="788" y="836"/>
                  </a:cxn>
                  <a:cxn ang="0">
                    <a:pos x="1581" y="282"/>
                  </a:cxn>
                  <a:cxn ang="0">
                    <a:pos x="2355" y="0"/>
                  </a:cxn>
                </a:cxnLst>
                <a:rect l="0" t="0" r="r" b="b"/>
                <a:pathLst>
                  <a:path w="2355" h="1119">
                    <a:moveTo>
                      <a:pt x="0" y="1119"/>
                    </a:moveTo>
                    <a:cubicBezTo>
                      <a:pt x="262" y="1047"/>
                      <a:pt x="524" y="976"/>
                      <a:pt x="788" y="836"/>
                    </a:cubicBezTo>
                    <a:cubicBezTo>
                      <a:pt x="1052" y="696"/>
                      <a:pt x="1320" y="421"/>
                      <a:pt x="1581" y="282"/>
                    </a:cubicBezTo>
                    <a:cubicBezTo>
                      <a:pt x="1842" y="143"/>
                      <a:pt x="2098" y="71"/>
                      <a:pt x="2355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98703" name="Freeform 47"/>
              <p:cNvSpPr>
                <a:spLocks/>
              </p:cNvSpPr>
              <p:nvPr/>
            </p:nvSpPr>
            <p:spPr bwMode="auto">
              <a:xfrm flipV="1">
                <a:off x="3681" y="1809"/>
                <a:ext cx="3302" cy="517"/>
              </a:xfrm>
              <a:custGeom>
                <a:avLst/>
                <a:gdLst/>
                <a:ahLst/>
                <a:cxnLst>
                  <a:cxn ang="0">
                    <a:pos x="0" y="1119"/>
                  </a:cxn>
                  <a:cxn ang="0">
                    <a:pos x="788" y="836"/>
                  </a:cxn>
                  <a:cxn ang="0">
                    <a:pos x="1581" y="282"/>
                  </a:cxn>
                  <a:cxn ang="0">
                    <a:pos x="2355" y="0"/>
                  </a:cxn>
                </a:cxnLst>
                <a:rect l="0" t="0" r="r" b="b"/>
                <a:pathLst>
                  <a:path w="2355" h="1119">
                    <a:moveTo>
                      <a:pt x="0" y="1119"/>
                    </a:moveTo>
                    <a:cubicBezTo>
                      <a:pt x="262" y="1047"/>
                      <a:pt x="524" y="976"/>
                      <a:pt x="788" y="836"/>
                    </a:cubicBezTo>
                    <a:cubicBezTo>
                      <a:pt x="1052" y="696"/>
                      <a:pt x="1320" y="421"/>
                      <a:pt x="1581" y="282"/>
                    </a:cubicBezTo>
                    <a:cubicBezTo>
                      <a:pt x="1842" y="143"/>
                      <a:pt x="2098" y="71"/>
                      <a:pt x="2355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</p:grpSp>
        <p:cxnSp>
          <p:nvCxnSpPr>
            <p:cNvPr id="198704" name="AutoShape 48"/>
            <p:cNvCxnSpPr>
              <a:cxnSpLocks noChangeShapeType="1"/>
            </p:cNvCxnSpPr>
            <p:nvPr/>
          </p:nvCxnSpPr>
          <p:spPr bwMode="auto">
            <a:xfrm>
              <a:off x="6519" y="3392"/>
              <a:ext cx="0" cy="6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98705" name="AutoShape 49"/>
            <p:cNvCxnSpPr>
              <a:cxnSpLocks noChangeShapeType="1"/>
            </p:cNvCxnSpPr>
            <p:nvPr/>
          </p:nvCxnSpPr>
          <p:spPr bwMode="auto">
            <a:xfrm>
              <a:off x="9384" y="3392"/>
              <a:ext cx="0" cy="6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8706" name="AutoShape 50"/>
            <p:cNvCxnSpPr>
              <a:cxnSpLocks noChangeShapeType="1"/>
            </p:cNvCxnSpPr>
            <p:nvPr/>
          </p:nvCxnSpPr>
          <p:spPr bwMode="auto">
            <a:xfrm>
              <a:off x="7963" y="3392"/>
              <a:ext cx="0" cy="6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</p:grpSp>
      <p:cxnSp>
        <p:nvCxnSpPr>
          <p:cNvPr id="71" name="直線單箭頭接點 70"/>
          <p:cNvCxnSpPr/>
          <p:nvPr/>
        </p:nvCxnSpPr>
        <p:spPr>
          <a:xfrm rot="5400000" flipH="1" flipV="1">
            <a:off x="1250927" y="546418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23</a:t>
            </a:fld>
            <a:endParaRPr lang="zh-TW" altLang="en-US"/>
          </a:p>
        </p:txBody>
      </p:sp>
      <p:graphicFrame>
        <p:nvGraphicFramePr>
          <p:cNvPr id="7" name="圖表 6"/>
          <p:cNvGraphicFramePr/>
          <p:nvPr/>
        </p:nvGraphicFramePr>
        <p:xfrm>
          <a:off x="428596" y="0"/>
          <a:ext cx="8501122" cy="4071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142976" y="4000504"/>
          <a:ext cx="7072361" cy="235745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201677"/>
                <a:gridCol w="1290228"/>
                <a:gridCol w="1290228"/>
                <a:gridCol w="1290228"/>
              </a:tblGrid>
              <a:tr h="39290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Stainless Steel, d=6mm</a:t>
                      </a:r>
                      <a:endParaRPr lang="en-US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285.7Hz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102.9Hz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303.6Hz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</a:tr>
              <a:tr h="39290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theoretical</a:t>
                      </a:r>
                      <a:endParaRPr lang="en-US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298.3Hz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107.4Hz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298.3Hz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>
                    <a:solidFill>
                      <a:srgbClr val="00B0F0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Stainless Steel, d=12mm</a:t>
                      </a:r>
                      <a:endParaRPr lang="en-US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600.6Hz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219.8Hz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>
                          <a:solidFill>
                            <a:srgbClr val="FF0000"/>
                          </a:solidFill>
                        </a:rPr>
                        <a:t>232.9Hz</a:t>
                      </a:r>
                      <a:endParaRPr lang="en-US" altLang="zh-TW" sz="2400" b="0" i="0" u="none" strike="noStrike" dirty="0">
                        <a:solidFill>
                          <a:srgbClr val="FF0000"/>
                        </a:solidFill>
                        <a:latin typeface="新細明體"/>
                      </a:endParaRPr>
                    </a:p>
                  </a:txBody>
                  <a:tcPr marL="0" marR="0" marT="0" marB="0" anchor="b"/>
                </a:tc>
              </a:tr>
              <a:tr h="39290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theoretical</a:t>
                      </a:r>
                      <a:endParaRPr lang="en-US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596.5Hz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214.8Hz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>
                          <a:solidFill>
                            <a:srgbClr val="FF0000"/>
                          </a:solidFill>
                        </a:rPr>
                        <a:t>596.5Hz</a:t>
                      </a:r>
                      <a:endParaRPr lang="en-US" altLang="zh-TW" sz="2400" b="0" i="0" u="none" strike="noStrike" dirty="0">
                        <a:solidFill>
                          <a:srgbClr val="FF0000"/>
                        </a:solidFill>
                        <a:latin typeface="新細明體"/>
                      </a:endParaRPr>
                    </a:p>
                  </a:txBody>
                  <a:tcPr marL="0" marR="0" marT="0" marB="0" anchor="b">
                    <a:solidFill>
                      <a:srgbClr val="00B0F0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Bronze, d=6mm</a:t>
                      </a:r>
                      <a:endParaRPr lang="en-US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197.2Hz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72.15Hz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202Hz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/>
                </a:tc>
              </a:tr>
              <a:tr h="39290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theoretical</a:t>
                      </a:r>
                      <a:endParaRPr lang="en-US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198.6Hz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71.5Hz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2400" u="none" strike="noStrike" dirty="0" smtClean="0"/>
                        <a:t>198.6Hz</a:t>
                      </a:r>
                      <a:endParaRPr lang="en-US" altLang="zh-TW" sz="2400" b="0" i="0" u="none" strike="noStrike" dirty="0">
                        <a:latin typeface="新細明體"/>
                      </a:endParaRPr>
                    </a:p>
                  </a:txBody>
                  <a:tcPr marL="0" marR="0" marT="0" marB="0" anchor="b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1785918" y="57148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3rd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3428992" y="178592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2nd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286380" y="50004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3rd</a:t>
            </a:r>
            <a:endParaRPr lang="zh-TW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 and discussion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12mm rod is too thick to completely control with one hand-&gt; more complications</a:t>
            </a:r>
          </a:p>
          <a:p>
            <a:r>
              <a:rPr lang="en-US" altLang="zh-TW" dirty="0" smtClean="0"/>
              <a:t>Other data points fall within good range with the theory</a:t>
            </a:r>
          </a:p>
          <a:p>
            <a:r>
              <a:rPr lang="en-US" altLang="zh-TW" dirty="0" smtClean="0"/>
              <a:t>The theory proves an accurate method to estimate the frequency a thin shrieking rod produces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For longitudinal waves, the frequencies each rod produces are multiples of the first harmonic. The theory for longitudinal waves is in accordance with experimental data.</a:t>
            </a:r>
          </a:p>
          <a:p>
            <a:pPr lvl="0"/>
            <a:r>
              <a:rPr lang="en-US" altLang="zh-TW" dirty="0" smtClean="0"/>
              <a:t>For transverse waves, our theory considering the bending moment of the rod accurately predicts the harmonics of thin rods in a wide range, including rods of different material, length and holding position.</a:t>
            </a:r>
            <a:endParaRPr lang="zh-TW" altLang="en-US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25</a:t>
            </a:fld>
            <a:endParaRPr lang="zh-TW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Conclusions &amp; Summary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資料庫圖表 40"/>
          <p:cNvGraphicFramePr>
            <a:graphicFrameLocks noChangeAspect="1"/>
          </p:cNvGraphicFramePr>
          <p:nvPr/>
        </p:nvGraphicFramePr>
        <p:xfrm>
          <a:off x="1571604" y="785794"/>
          <a:ext cx="5929354" cy="3952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428860" y="2500306"/>
            <a:ext cx="4103687" cy="14620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4000" dirty="0" smtClean="0">
                <a:latin typeface="Elephant" pitchFamily="18" charset="0"/>
              </a:rPr>
              <a:t>Thank you</a:t>
            </a:r>
          </a:p>
        </p:txBody>
      </p:sp>
      <p:sp>
        <p:nvSpPr>
          <p:cNvPr id="164867" name="文字方塊 5"/>
          <p:cNvSpPr txBox="1">
            <a:spLocks noChangeArrowheads="1"/>
          </p:cNvSpPr>
          <p:nvPr/>
        </p:nvSpPr>
        <p:spPr bwMode="auto">
          <a:xfrm>
            <a:off x="3924300" y="5229225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en-US" altLang="zh-TW" sz="24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9E8E-75E7-4B41-8840-417C701DD023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CB3AB-E556-41D3-8CF6-178CA48D3CF9}" type="slidenum">
              <a:rPr lang="zh-TW" altLang="en-US" smtClean="0"/>
              <a:pPr/>
              <a:t>26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 smtClean="0"/>
              <a:t>Overview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224000" y="1260000"/>
            <a:ext cx="6342062" cy="463233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TW" b="1" dirty="0" smtClean="0"/>
              <a:t>Introduction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Observation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Problem Analysis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b="1" dirty="0" smtClean="0"/>
              <a:t>Experiment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Experimental Setup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Experiment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b="1" dirty="0" smtClean="0"/>
              <a:t>Results and Discussion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b="1" dirty="0" smtClean="0"/>
              <a:t>Conclusions &amp; Summary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b="1" dirty="0" smtClean="0"/>
              <a:t>References</a:t>
            </a:r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8B770-6F0F-4D54-9D29-2B77DB674F8F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AF7A-37A2-4B08-A88E-AB2C5F44D030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892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 dirty="0" smtClean="0"/>
              <a:t>Introduction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571480"/>
            <a:ext cx="8501122" cy="109743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zh-TW" b="1" dirty="0" smtClean="0"/>
              <a:t>Observation</a:t>
            </a:r>
            <a:endParaRPr lang="en-US" altLang="zh-TW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Two obvious modes of vibration:</a:t>
            </a:r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E452-EBAD-4536-B4DA-F3A47B5AB980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AF7A-37A2-4B08-A88E-AB2C5F44D030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357158" y="1571612"/>
            <a:ext cx="46434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1.Transverse motion</a:t>
            </a:r>
          </a:p>
          <a:p>
            <a:r>
              <a:rPr lang="en-US" altLang="zh-TW" sz="2400" dirty="0" smtClean="0"/>
              <a:t>   (Lower frequency) </a:t>
            </a:r>
          </a:p>
          <a:p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4429124" y="1571612"/>
            <a:ext cx="46434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2. longitudinal motion</a:t>
            </a:r>
          </a:p>
          <a:p>
            <a:r>
              <a:rPr lang="en-US" altLang="zh-TW" sz="2400" dirty="0" smtClean="0"/>
              <a:t>    (higher frequency)</a:t>
            </a:r>
          </a:p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285720" y="321468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video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214810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video</a:t>
            </a:r>
            <a:endParaRPr lang="zh-TW" altLang="en-US" dirty="0"/>
          </a:p>
        </p:txBody>
      </p:sp>
      <p:pic>
        <p:nvPicPr>
          <p:cNvPr id="1351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16" y="2914673"/>
            <a:ext cx="1638300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51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2428868"/>
            <a:ext cx="104775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 dirty="0" smtClean="0"/>
              <a:t>Introduction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260000"/>
            <a:ext cx="8215370" cy="474076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zh-TW" b="1" dirty="0" smtClean="0"/>
              <a:t>Problem Analysis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1. Transverse motion compresses air near rod.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-&gt; Amplitude and frequency of sound produced thus depends on elastic modulus of rod.</a:t>
            </a:r>
          </a:p>
          <a:p>
            <a:pPr>
              <a:lnSpc>
                <a:spcPct val="90000"/>
              </a:lnSpc>
              <a:buNone/>
            </a:pPr>
            <a:endParaRPr lang="en-US" altLang="zh-TW" dirty="0" smtClean="0"/>
          </a:p>
          <a:p>
            <a:pPr>
              <a:lnSpc>
                <a:spcPct val="90000"/>
              </a:lnSpc>
            </a:pPr>
            <a:r>
              <a:rPr lang="en-US" altLang="zh-TW" dirty="0" smtClean="0"/>
              <a:t>Statics</a:t>
            </a:r>
          </a:p>
          <a:p>
            <a:pPr>
              <a:lnSpc>
                <a:spcPct val="90000"/>
              </a:lnSpc>
            </a:pPr>
            <a:r>
              <a:rPr lang="en-US" altLang="zh-TW" dirty="0" smtClean="0"/>
              <a:t>Dynamics</a:t>
            </a:r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D259-2743-43B3-B064-674E9A7EE88C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AF7A-37A2-4B08-A88E-AB2C5F44D030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3286124"/>
            <a:ext cx="768729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 dirty="0" smtClean="0"/>
              <a:t>Introduction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260000"/>
            <a:ext cx="8215370" cy="474076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zh-TW" b="1" dirty="0" smtClean="0"/>
              <a:t>Quantitative Analysis</a:t>
            </a:r>
          </a:p>
          <a:p>
            <a:pPr>
              <a:lnSpc>
                <a:spcPct val="90000"/>
              </a:lnSpc>
            </a:pPr>
            <a:r>
              <a:rPr lang="en-US" altLang="zh-TW" b="1" dirty="0" smtClean="0"/>
              <a:t>Statics</a:t>
            </a:r>
          </a:p>
          <a:p>
            <a:r>
              <a:rPr lang="en-US" dirty="0" smtClean="0"/>
              <a:t>Rod is composed of many parallel fibers</a:t>
            </a:r>
          </a:p>
          <a:p>
            <a:r>
              <a:rPr lang="en-US" altLang="zh-TW" dirty="0" smtClean="0"/>
              <a:t>Fibers above</a:t>
            </a:r>
            <a:r>
              <a:rPr lang="en-US" dirty="0" smtClean="0"/>
              <a:t> neutral surface are stretched and fibers below it are compressed.</a:t>
            </a:r>
            <a:endParaRPr lang="zh-TW" altLang="en-US" dirty="0" smtClean="0"/>
          </a:p>
          <a:p>
            <a:pPr>
              <a:lnSpc>
                <a:spcPct val="90000"/>
              </a:lnSpc>
            </a:pPr>
            <a:endParaRPr lang="en-US" altLang="zh-TW" dirty="0" smtClean="0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D259-2743-43B3-B064-674E9A7EE88C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AF7A-37A2-4B08-A88E-AB2C5F44D030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31073" name="Object 1"/>
          <p:cNvGraphicFramePr>
            <a:graphicFrameLocks noChangeAspect="1"/>
          </p:cNvGraphicFramePr>
          <p:nvPr/>
        </p:nvGraphicFramePr>
        <p:xfrm>
          <a:off x="2786050" y="3500438"/>
          <a:ext cx="4643470" cy="3003532"/>
        </p:xfrm>
        <a:graphic>
          <a:graphicData uri="http://schemas.openxmlformats.org/presentationml/2006/ole">
            <p:oleObj spid="_x0000_s131073" name="點陣圖影像" r:id="rId4" imgW="4019048" imgH="2600000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786478"/>
          </a:xfrm>
        </p:spPr>
        <p:txBody>
          <a:bodyPr>
            <a:normAutofit/>
          </a:bodyPr>
          <a:lstStyle/>
          <a:p>
            <a:r>
              <a:rPr lang="en-US" dirty="0" smtClean="0"/>
              <a:t>Definition of stress and strain:</a:t>
            </a:r>
          </a:p>
          <a:p>
            <a:endParaRPr lang="en-US" dirty="0" smtClean="0"/>
          </a:p>
          <a:p>
            <a:endParaRPr lang="zh-TW" altLang="en-US" sz="2000" dirty="0" smtClean="0"/>
          </a:p>
          <a:p>
            <a:r>
              <a:rPr lang="en-US" dirty="0" smtClean="0"/>
              <a:t>A filament under the neutral </a:t>
            </a:r>
            <a:br>
              <a:rPr lang="en-US" dirty="0" smtClean="0"/>
            </a:br>
            <a:r>
              <a:rPr lang="en-US" dirty="0" smtClean="0"/>
              <a:t>surface by distance z, with a cross section      is stretched a length:</a:t>
            </a:r>
            <a:endParaRPr lang="zh-TW" altLang="en-US" dirty="0" smtClean="0"/>
          </a:p>
          <a:p>
            <a:r>
              <a:rPr lang="en-US" altLang="zh-TW" dirty="0" smtClean="0"/>
              <a:t>Tensile force of particular filament:</a:t>
            </a:r>
          </a:p>
          <a:p>
            <a:endParaRPr lang="en-US" altLang="zh-TW" sz="4800" dirty="0" smtClean="0"/>
          </a:p>
          <a:p>
            <a:r>
              <a:rPr lang="en-US" altLang="zh-TW" dirty="0" smtClean="0"/>
              <a:t>Torque of particular filament: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6</a:t>
            </a:fld>
            <a:endParaRPr lang="zh-TW" altLang="en-US"/>
          </a:p>
        </p:txBody>
      </p:sp>
      <p:graphicFrame>
        <p:nvGraphicFramePr>
          <p:cNvPr id="102403" name="Object 3"/>
          <p:cNvGraphicFramePr>
            <a:graphicFrameLocks noChangeAspect="1"/>
          </p:cNvGraphicFramePr>
          <p:nvPr/>
        </p:nvGraphicFramePr>
        <p:xfrm>
          <a:off x="1000100" y="785794"/>
          <a:ext cx="1571636" cy="974531"/>
        </p:xfrm>
        <a:graphic>
          <a:graphicData uri="http://schemas.openxmlformats.org/presentationml/2006/ole">
            <p:oleObj spid="_x0000_s102403" name="Equation" r:id="rId4" imgW="634725" imgH="393529" progId="Equation.DSMT4">
              <p:embed/>
            </p:oleObj>
          </a:graphicData>
        </a:graphic>
      </p:graphicFrame>
      <p:graphicFrame>
        <p:nvGraphicFramePr>
          <p:cNvPr id="102404" name="Object 4"/>
          <p:cNvGraphicFramePr>
            <a:graphicFrameLocks noChangeAspect="1"/>
          </p:cNvGraphicFramePr>
          <p:nvPr/>
        </p:nvGraphicFramePr>
        <p:xfrm>
          <a:off x="4000496" y="2857496"/>
          <a:ext cx="1785961" cy="642942"/>
        </p:xfrm>
        <a:graphic>
          <a:graphicData uri="http://schemas.openxmlformats.org/presentationml/2006/ole">
            <p:oleObj spid="_x0000_s102404" name="Equation" r:id="rId5" imgW="494870" imgH="203024" progId="Equation.DSMT4">
              <p:embed/>
            </p:oleObj>
          </a:graphicData>
        </a:graphic>
      </p:graphicFrame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02407" name="Object 7"/>
          <p:cNvGraphicFramePr>
            <a:graphicFrameLocks noChangeAspect="1"/>
          </p:cNvGraphicFramePr>
          <p:nvPr/>
        </p:nvGraphicFramePr>
        <p:xfrm>
          <a:off x="7715272" y="2428868"/>
          <a:ext cx="432523" cy="352426"/>
        </p:xfrm>
        <a:graphic>
          <a:graphicData uri="http://schemas.openxmlformats.org/presentationml/2006/ole">
            <p:oleObj spid="_x0000_s102407" name="Equation" r:id="rId6" imgW="215619" imgH="177569" progId="Equation.DSMT4">
              <p:embed/>
            </p:oleObj>
          </a:graphicData>
        </a:graphic>
      </p:graphicFrame>
      <p:pic>
        <p:nvPicPr>
          <p:cNvPr id="102409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86446" y="0"/>
            <a:ext cx="3214710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410" name="Object 10"/>
          <p:cNvGraphicFramePr>
            <a:graphicFrameLocks noChangeAspect="1"/>
          </p:cNvGraphicFramePr>
          <p:nvPr/>
        </p:nvGraphicFramePr>
        <p:xfrm>
          <a:off x="857224" y="3929066"/>
          <a:ext cx="2601912" cy="1071563"/>
        </p:xfrm>
        <a:graphic>
          <a:graphicData uri="http://schemas.openxmlformats.org/presentationml/2006/ole">
            <p:oleObj spid="_x0000_s102410" name="Equation" r:id="rId8" imgW="952087" imgH="393529" progId="Equation.DSMT4">
              <p:embed/>
            </p:oleObj>
          </a:graphicData>
        </a:graphic>
      </p:graphicFrame>
      <p:graphicFrame>
        <p:nvGraphicFramePr>
          <p:cNvPr id="102411" name="Object 11"/>
          <p:cNvGraphicFramePr>
            <a:graphicFrameLocks noChangeAspect="1"/>
          </p:cNvGraphicFramePr>
          <p:nvPr/>
        </p:nvGraphicFramePr>
        <p:xfrm>
          <a:off x="785786" y="5357826"/>
          <a:ext cx="3395662" cy="1214437"/>
        </p:xfrm>
        <a:graphic>
          <a:graphicData uri="http://schemas.openxmlformats.org/presentationml/2006/ole">
            <p:oleObj spid="_x0000_s102411" name="Equation" r:id="rId9" imgW="1091726" imgH="393529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1414"/>
            <a:ext cx="8229600" cy="1757362"/>
          </a:xfrm>
        </p:spPr>
        <p:txBody>
          <a:bodyPr/>
          <a:lstStyle/>
          <a:p>
            <a:r>
              <a:rPr lang="en-US" dirty="0" smtClean="0"/>
              <a:t>The bending moment, which is the amount of force it takes to bend the whole segment by an angle of      is:   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7</a:t>
            </a:fld>
            <a:endParaRPr lang="zh-TW" altLang="en-US"/>
          </a:p>
        </p:txBody>
      </p:sp>
      <p:graphicFrame>
        <p:nvGraphicFramePr>
          <p:cNvPr id="104450" name="Object 2"/>
          <p:cNvGraphicFramePr>
            <a:graphicFrameLocks noChangeAspect="1"/>
          </p:cNvGraphicFramePr>
          <p:nvPr/>
        </p:nvGraphicFramePr>
        <p:xfrm>
          <a:off x="2768591" y="928675"/>
          <a:ext cx="588963" cy="785813"/>
        </p:xfrm>
        <a:graphic>
          <a:graphicData uri="http://schemas.openxmlformats.org/presentationml/2006/ole">
            <p:oleObj spid="_x0000_s104450" name="Equation" r:id="rId4" imgW="126835" imgH="202936" progId="Equation.DSMT4">
              <p:embed/>
            </p:oleObj>
          </a:graphicData>
        </a:graphic>
      </p:graphicFrame>
      <p:graphicFrame>
        <p:nvGraphicFramePr>
          <p:cNvPr id="104451" name="Object 3"/>
          <p:cNvGraphicFramePr>
            <a:graphicFrameLocks noChangeAspect="1"/>
          </p:cNvGraphicFramePr>
          <p:nvPr/>
        </p:nvGraphicFramePr>
        <p:xfrm>
          <a:off x="785786" y="1571612"/>
          <a:ext cx="3989388" cy="1143000"/>
        </p:xfrm>
        <a:graphic>
          <a:graphicData uri="http://schemas.openxmlformats.org/presentationml/2006/ole">
            <p:oleObj spid="_x0000_s104451" name="Equation" r:id="rId5" imgW="1536033" imgH="444307" progId="Equation.DSMT4">
              <p:embed/>
            </p:oleObj>
          </a:graphicData>
        </a:graphic>
      </p:graphicFrame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857224" y="3151196"/>
          <a:ext cx="6643687" cy="1492250"/>
        </p:xfrm>
        <a:graphic>
          <a:graphicData uri="http://schemas.openxmlformats.org/presentationml/2006/ole">
            <p:oleObj spid="_x0000_s104452" name="Equation" r:id="rId6" imgW="2133600" imgH="482600" progId="Equation.DSMT4">
              <p:embed/>
            </p:oleObj>
          </a:graphicData>
        </a:graphic>
      </p:graphicFrame>
      <p:sp>
        <p:nvSpPr>
          <p:cNvPr id="11" name="內容版面配置區 2"/>
          <p:cNvSpPr txBox="1">
            <a:spLocks/>
          </p:cNvSpPr>
          <p:nvPr/>
        </p:nvSpPr>
        <p:spPr>
          <a:xfrm>
            <a:off x="571472" y="2643182"/>
            <a:ext cx="8229600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Also, </a:t>
            </a:r>
            <a:endParaRPr kumimoji="0" lang="zh-TW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4453" name="Object 5"/>
          <p:cNvGraphicFramePr>
            <a:graphicFrameLocks noChangeAspect="1"/>
          </p:cNvGraphicFramePr>
          <p:nvPr/>
        </p:nvGraphicFramePr>
        <p:xfrm>
          <a:off x="785786" y="4429132"/>
          <a:ext cx="2357438" cy="785812"/>
        </p:xfrm>
        <a:graphic>
          <a:graphicData uri="http://schemas.openxmlformats.org/presentationml/2006/ole">
            <p:oleObj spid="_x0000_s104453" name="Equation" r:id="rId7" imgW="596641" imgH="203112" progId="Equation.DSMT4">
              <p:embed/>
            </p:oleObj>
          </a:graphicData>
        </a:graphic>
      </p:graphicFrame>
      <p:graphicFrame>
        <p:nvGraphicFramePr>
          <p:cNvPr id="104454" name="Object 6"/>
          <p:cNvGraphicFramePr>
            <a:graphicFrameLocks noChangeAspect="1"/>
          </p:cNvGraphicFramePr>
          <p:nvPr/>
        </p:nvGraphicFramePr>
        <p:xfrm>
          <a:off x="785786" y="5038745"/>
          <a:ext cx="3286125" cy="1247775"/>
        </p:xfrm>
        <a:graphic>
          <a:graphicData uri="http://schemas.openxmlformats.org/presentationml/2006/ole">
            <p:oleObj spid="_x0000_s104454" name="Equation" r:id="rId8" imgW="1091726" imgH="418918" progId="Equation.DSMT4">
              <p:embed/>
            </p:oleObj>
          </a:graphicData>
        </a:graphic>
      </p:graphicFrame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57818" y="1142984"/>
            <a:ext cx="2928958" cy="208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3100398"/>
            <a:ext cx="8229600" cy="757230"/>
          </a:xfrm>
        </p:spPr>
        <p:txBody>
          <a:bodyPr/>
          <a:lstStyle/>
          <a:p>
            <a:r>
              <a:rPr lang="en-US" dirty="0" smtClean="0"/>
              <a:t>Let: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1CA4-7A3F-4E62-A15A-1A5E0190952A}" type="datetime1">
              <a:rPr lang="zh-TW" altLang="en-US" smtClean="0"/>
              <a:pPr/>
              <a:t>2010/3/28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Reporter: </a:t>
            </a:r>
            <a:r>
              <a:rPr lang="zh-TW" altLang="en-US" smtClean="0"/>
              <a:t>知  物  達  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71D44-F372-4680-9B39-172ACEE32935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 dirty="0" smtClean="0"/>
              <a:t>Introduction</a:t>
            </a:r>
          </a:p>
        </p:txBody>
      </p:sp>
      <p:graphicFrame>
        <p:nvGraphicFramePr>
          <p:cNvPr id="106498" name="Object 2"/>
          <p:cNvGraphicFramePr>
            <a:graphicFrameLocks noChangeAspect="1"/>
          </p:cNvGraphicFramePr>
          <p:nvPr/>
        </p:nvGraphicFramePr>
        <p:xfrm>
          <a:off x="785786" y="3357571"/>
          <a:ext cx="2781300" cy="1285875"/>
        </p:xfrm>
        <a:graphic>
          <a:graphicData uri="http://schemas.openxmlformats.org/presentationml/2006/ole">
            <p:oleObj spid="_x0000_s106498" name="Equation" r:id="rId4" imgW="850531" imgH="393529" progId="Equation.DSMT4">
              <p:embed/>
            </p:oleObj>
          </a:graphicData>
        </a:graphic>
      </p:graphicFrame>
      <p:sp>
        <p:nvSpPr>
          <p:cNvPr id="8" name="內容版面配置區 2"/>
          <p:cNvSpPr txBox="1">
            <a:spLocks/>
          </p:cNvSpPr>
          <p:nvPr/>
        </p:nvSpPr>
        <p:spPr>
          <a:xfrm>
            <a:off x="428596" y="4457720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dirty="0" smtClean="0"/>
              <a:t>Then M can be written as:</a:t>
            </a:r>
            <a:endParaRPr lang="zh-TW" altLang="en-US" sz="3200" dirty="0"/>
          </a:p>
        </p:txBody>
      </p:sp>
      <p:graphicFrame>
        <p:nvGraphicFramePr>
          <p:cNvPr id="106499" name="Object 3"/>
          <p:cNvGraphicFramePr>
            <a:graphicFrameLocks noChangeAspect="1"/>
          </p:cNvGraphicFramePr>
          <p:nvPr/>
        </p:nvGraphicFramePr>
        <p:xfrm>
          <a:off x="714348" y="4929207"/>
          <a:ext cx="3035300" cy="1214437"/>
        </p:xfrm>
        <a:graphic>
          <a:graphicData uri="http://schemas.openxmlformats.org/presentationml/2006/ole">
            <p:oleObj spid="_x0000_s106499" name="Equation" r:id="rId5" imgW="1040948" imgH="418918" progId="Equation.DSMT4">
              <p:embed/>
            </p:oleObj>
          </a:graphicData>
        </a:graphic>
      </p:graphicFrame>
      <p:graphicFrame>
        <p:nvGraphicFramePr>
          <p:cNvPr id="106500" name="Object 4"/>
          <p:cNvGraphicFramePr>
            <a:graphicFrameLocks noChangeAspect="1"/>
          </p:cNvGraphicFramePr>
          <p:nvPr/>
        </p:nvGraphicFramePr>
        <p:xfrm>
          <a:off x="500034" y="1571612"/>
          <a:ext cx="3286125" cy="1247775"/>
        </p:xfrm>
        <a:graphic>
          <a:graphicData uri="http://schemas.openxmlformats.org/presentationml/2006/ole">
            <p:oleObj spid="_x0000_s106500" name="Equation" r:id="rId6" imgW="1091726" imgH="418918" progId="Equation.DSMT4">
              <p:embed/>
            </p:oleObj>
          </a:graphicData>
        </a:graphic>
      </p:graphicFrame>
      <p:sp>
        <p:nvSpPr>
          <p:cNvPr id="11" name="內容版面配置區 2"/>
          <p:cNvSpPr txBox="1">
            <a:spLocks/>
          </p:cNvSpPr>
          <p:nvPr/>
        </p:nvSpPr>
        <p:spPr>
          <a:xfrm>
            <a:off x="3857588" y="1071546"/>
            <a:ext cx="5286412" cy="3643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a circular cross section,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 depends only on shape of cross section because                     is a geometrical quality)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4286248" y="1395128"/>
          <a:ext cx="638062" cy="890864"/>
        </p:xfrm>
        <a:graphic>
          <a:graphicData uri="http://schemas.openxmlformats.org/presentationml/2006/ole">
            <p:oleObj spid="_x0000_s106501" name="Equation" r:id="rId7" imgW="393529" imgH="393529" progId="Equation.DSMT4">
              <p:embed/>
            </p:oleObj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7858148" y="2745973"/>
          <a:ext cx="1086440" cy="611589"/>
        </p:xfrm>
        <a:graphic>
          <a:graphicData uri="http://schemas.openxmlformats.org/presentationml/2006/ole">
            <p:oleObj spid="_x0000_s106502" name="Equation" r:id="rId8" imgW="431613" imgH="279279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1030</Words>
  <Application>Microsoft Office PowerPoint</Application>
  <PresentationFormat>如螢幕大小 (4:3)</PresentationFormat>
  <Paragraphs>307</Paragraphs>
  <Slides>27</Slides>
  <Notes>24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27</vt:i4>
      </vt:variant>
    </vt:vector>
  </HeadingPairs>
  <TitlesOfParts>
    <vt:vector size="31" baseType="lpstr">
      <vt:lpstr>Office 佈景主題</vt:lpstr>
      <vt:lpstr>點陣圖影像</vt:lpstr>
      <vt:lpstr>Equation</vt:lpstr>
      <vt:lpstr>Picture</vt:lpstr>
      <vt:lpstr>投影片 0</vt:lpstr>
      <vt:lpstr>Problem # 13</vt:lpstr>
      <vt:lpstr>Overview</vt:lpstr>
      <vt:lpstr>Introduction</vt:lpstr>
      <vt:lpstr>Introduction</vt:lpstr>
      <vt:lpstr>Introduction</vt:lpstr>
      <vt:lpstr>投影片 6</vt:lpstr>
      <vt:lpstr>投影片 7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Experiment Setup</vt:lpstr>
      <vt:lpstr>Experiment</vt:lpstr>
      <vt:lpstr>Introduction</vt:lpstr>
      <vt:lpstr>Experiment</vt:lpstr>
      <vt:lpstr>投影片 19</vt:lpstr>
      <vt:lpstr>Hit along rod: longitudinal waves</vt:lpstr>
      <vt:lpstr>Hit across rod: Transverse waves</vt:lpstr>
      <vt:lpstr>投影片 22</vt:lpstr>
      <vt:lpstr>投影片 23</vt:lpstr>
      <vt:lpstr>Results and discussion</vt:lpstr>
      <vt:lpstr>Conclusions &amp; Summary</vt:lpstr>
      <vt:lpstr>Thank you</vt:lpstr>
    </vt:vector>
  </TitlesOfParts>
  <Company>ABC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1  Electromagnetic cannon</dc:title>
  <dc:creator>USER</dc:creator>
  <cp:lastModifiedBy>Franklin</cp:lastModifiedBy>
  <cp:revision>130</cp:revision>
  <dcterms:created xsi:type="dcterms:W3CDTF">2010-02-06T06:34:00Z</dcterms:created>
  <dcterms:modified xsi:type="dcterms:W3CDTF">2010-03-28T08:58:10Z</dcterms:modified>
</cp:coreProperties>
</file>